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638" r:id="rId2"/>
    <p:sldId id="390" r:id="rId3"/>
    <p:sldId id="639" r:id="rId4"/>
    <p:sldId id="640" r:id="rId5"/>
    <p:sldId id="641" r:id="rId6"/>
    <p:sldId id="642" r:id="rId7"/>
    <p:sldId id="643" r:id="rId8"/>
    <p:sldId id="644" r:id="rId9"/>
    <p:sldId id="645" r:id="rId10"/>
    <p:sldId id="646" r:id="rId11"/>
    <p:sldId id="647" r:id="rId12"/>
    <p:sldId id="648" r:id="rId13"/>
    <p:sldId id="649" r:id="rId14"/>
    <p:sldId id="650" r:id="rId15"/>
    <p:sldId id="651" r:id="rId16"/>
    <p:sldId id="652" r:id="rId17"/>
    <p:sldId id="653" r:id="rId18"/>
    <p:sldId id="654" r:id="rId19"/>
    <p:sldId id="655" r:id="rId20"/>
    <p:sldId id="656" r:id="rId21"/>
    <p:sldId id="415" r:id="rId22"/>
    <p:sldId id="657" r:id="rId23"/>
    <p:sldId id="658" r:id="rId24"/>
    <p:sldId id="659" r:id="rId25"/>
    <p:sldId id="286" r:id="rId26"/>
    <p:sldId id="660" r:id="rId27"/>
    <p:sldId id="323" r:id="rId28"/>
    <p:sldId id="288" r:id="rId29"/>
    <p:sldId id="661" r:id="rId30"/>
    <p:sldId id="662" r:id="rId31"/>
    <p:sldId id="413" r:id="rId32"/>
    <p:sldId id="663" r:id="rId33"/>
    <p:sldId id="664" r:id="rId34"/>
    <p:sldId id="665" r:id="rId35"/>
    <p:sldId id="666" r:id="rId36"/>
    <p:sldId id="667" r:id="rId37"/>
    <p:sldId id="668" r:id="rId38"/>
    <p:sldId id="669" r:id="rId39"/>
    <p:sldId id="670" r:id="rId40"/>
    <p:sldId id="671" r:id="rId41"/>
    <p:sldId id="672" r:id="rId42"/>
    <p:sldId id="673" r:id="rId43"/>
    <p:sldId id="305" r:id="rId44"/>
    <p:sldId id="674" r:id="rId45"/>
    <p:sldId id="675" r:id="rId46"/>
    <p:sldId id="393" r:id="rId47"/>
    <p:sldId id="363" r:id="rId48"/>
    <p:sldId id="676" r:id="rId49"/>
    <p:sldId id="677"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417" y="63"/>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12DC10-BC87-4471-B69D-133B2E95094D}" type="datetimeFigureOut">
              <a:rPr lang="en-US" smtClean="0"/>
              <a:t>11/27/2019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DFE41B-A6BB-44FA-AA7C-004F53476FBE}" type="slidenum">
              <a:rPr lang="en-US" smtClean="0"/>
              <a:t>‹#›</a:t>
            </a:fld>
            <a:endParaRPr lang="en-US"/>
          </a:p>
        </p:txBody>
      </p:sp>
    </p:spTree>
    <p:extLst>
      <p:ext uri="{BB962C8B-B14F-4D97-AF65-F5344CB8AC3E}">
        <p14:creationId xmlns:p14="http://schemas.microsoft.com/office/powerpoint/2010/main" val="4027139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investopedia.com/terms/i/internal-revenue-code.asp" TargetMode="External"/><Relationship Id="rId2" Type="http://schemas.openxmlformats.org/officeDocument/2006/relationships/slide" Target="../slides/slide39.xml"/><Relationship Id="rId1" Type="http://schemas.openxmlformats.org/officeDocument/2006/relationships/notesMaster" Target="../notesMasters/notesMaster1.xml"/><Relationship Id="rId5" Type="http://schemas.openxmlformats.org/officeDocument/2006/relationships/hyperlink" Target="https://www.investopedia.com/terms/t/taxreformact1986.asp" TargetMode="External"/><Relationship Id="rId4" Type="http://schemas.openxmlformats.org/officeDocument/2006/relationships/hyperlink" Target="https://www.investopedia.com/terms/a/alternativeminimumtax.asp"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Rot="1" noChangeAspect="1" noChangeArrowheads="1" noTextEdit="1"/>
          </p:cNvSpPr>
          <p:nvPr>
            <p:ph type="sldImg"/>
          </p:nvPr>
        </p:nvSpPr>
        <p:spPr bwMode="auto">
          <a:xfrm>
            <a:off x="1370013" y="1143000"/>
            <a:ext cx="4117975" cy="308768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p:cNvSpPr>
            <a:spLocks noGrp="1" noChangeArrowheads="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baseline="0" dirty="0"/>
              <a:t>New in scope for 2019: Boxes 10-14 Market Discount and Bond Premium</a:t>
            </a:r>
          </a:p>
        </p:txBody>
      </p:sp>
      <p:sp>
        <p:nvSpPr>
          <p:cNvPr id="4" name="Date Placeholder 3"/>
          <p:cNvSpPr>
            <a:spLocks noGrp="1"/>
          </p:cNvSpPr>
          <p:nvPr>
            <p:ph type="dt" idx="10"/>
          </p:nvPr>
        </p:nvSpPr>
        <p:spPr>
          <a:xfrm>
            <a:off x="3884613" y="0"/>
            <a:ext cx="2971800" cy="458788"/>
          </a:xfrm>
          <a:prstGeom prst="rect">
            <a:avLst/>
          </a:prstGeom>
        </p:spPr>
        <p:txBody>
          <a:bodyPr/>
          <a:lstStyle/>
          <a:p>
            <a:pPr>
              <a:defRPr/>
            </a:pPr>
            <a:endParaRPr lang="en-US" altLang="en-US" dirty="0"/>
          </a:p>
        </p:txBody>
      </p:sp>
      <p:sp>
        <p:nvSpPr>
          <p:cNvPr id="5" name="Footer Placeholder 4"/>
          <p:cNvSpPr>
            <a:spLocks noGrp="1"/>
          </p:cNvSpPr>
          <p:nvPr>
            <p:ph type="ftr" sz="quarter" idx="11"/>
          </p:nvPr>
        </p:nvSpPr>
        <p:spPr>
          <a:xfrm>
            <a:off x="0" y="8685213"/>
            <a:ext cx="2971800" cy="458787"/>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2938457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1" dirty="0"/>
              <a:t>New</a:t>
            </a:r>
            <a:r>
              <a:rPr lang="en-US" b="1" baseline="0" dirty="0"/>
              <a:t> in scope for tax year 2019 boxes 10-13</a:t>
            </a:r>
            <a:endParaRPr lang="en-US" b="1" dirty="0"/>
          </a:p>
        </p:txBody>
      </p:sp>
      <p:sp>
        <p:nvSpPr>
          <p:cNvPr id="4" name="Date Placeholder 3"/>
          <p:cNvSpPr>
            <a:spLocks noGrp="1"/>
          </p:cNvSpPr>
          <p:nvPr>
            <p:ph type="dt" idx="10"/>
          </p:nvPr>
        </p:nvSpPr>
        <p:spPr>
          <a:xfrm>
            <a:off x="3884613" y="0"/>
            <a:ext cx="2971800" cy="458788"/>
          </a:xfrm>
          <a:prstGeom prst="rect">
            <a:avLst/>
          </a:prstGeom>
        </p:spPr>
        <p:txBody>
          <a:bodyPr/>
          <a:lstStyle/>
          <a:p>
            <a:pPr>
              <a:defRPr/>
            </a:pPr>
            <a:endParaRPr lang="en-US" altLang="en-US" dirty="0"/>
          </a:p>
        </p:txBody>
      </p:sp>
      <p:sp>
        <p:nvSpPr>
          <p:cNvPr id="5" name="Footer Placeholder 4"/>
          <p:cNvSpPr>
            <a:spLocks noGrp="1"/>
          </p:cNvSpPr>
          <p:nvPr>
            <p:ph type="ftr" sz="quarter" idx="11"/>
          </p:nvPr>
        </p:nvSpPr>
        <p:spPr>
          <a:xfrm>
            <a:off x="0" y="8685213"/>
            <a:ext cx="2971800" cy="458787"/>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126294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normAutofit/>
          </a:bodyPr>
          <a:lstStyle/>
          <a:p>
            <a:r>
              <a:rPr lang="en-US" dirty="0"/>
              <a:t>This</a:t>
            </a:r>
            <a:r>
              <a:rPr lang="en-US" baseline="0" dirty="0"/>
              <a:t> slide deck contains very basic information regarding market discount and bond premium. More information is available in IRS pub 550. Returns requiring more than “key what you see” are out of scope.</a:t>
            </a:r>
            <a:endParaRPr lang="en-US" dirty="0"/>
          </a:p>
        </p:txBody>
      </p:sp>
      <p:sp>
        <p:nvSpPr>
          <p:cNvPr id="4" name="Date Placeholder 3"/>
          <p:cNvSpPr>
            <a:spLocks noGrp="1"/>
          </p:cNvSpPr>
          <p:nvPr>
            <p:ph type="dt" idx="10"/>
          </p:nvPr>
        </p:nvSpPr>
        <p:spPr>
          <a:xfrm>
            <a:off x="3884613" y="0"/>
            <a:ext cx="2971800" cy="458788"/>
          </a:xfrm>
          <a:prstGeom prst="rect">
            <a:avLst/>
          </a:prstGeom>
        </p:spPr>
        <p:txBody>
          <a:bodyPr/>
          <a:lstStyle/>
          <a:p>
            <a:pPr>
              <a:defRPr/>
            </a:pPr>
            <a:endParaRPr lang="en-US" altLang="en-US" dirty="0"/>
          </a:p>
        </p:txBody>
      </p:sp>
      <p:sp>
        <p:nvSpPr>
          <p:cNvPr id="5" name="Footer Placeholder 4"/>
          <p:cNvSpPr>
            <a:spLocks noGrp="1"/>
          </p:cNvSpPr>
          <p:nvPr>
            <p:ph type="ftr" sz="quarter" idx="11"/>
          </p:nvPr>
        </p:nvSpPr>
        <p:spPr>
          <a:xfrm>
            <a:off x="0" y="8685213"/>
            <a:ext cx="2971800" cy="458787"/>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526946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normAutofit/>
          </a:bodyPr>
          <a:lstStyle/>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This</a:t>
            </a:r>
            <a:r>
              <a:rPr lang="en-US" baseline="0" dirty="0"/>
              <a:t> slide deck contains very basic information regarding market discount and bond premium. More information is available in IRS pub 550. Returns requiring more than “key what you see” are out of scope.</a:t>
            </a:r>
            <a:endParaRPr lang="en-US" dirty="0"/>
          </a:p>
          <a:p>
            <a:r>
              <a:rPr lang="en-US" dirty="0"/>
              <a:t>Market discount found</a:t>
            </a:r>
            <a:r>
              <a:rPr lang="en-US" baseline="0" dirty="0"/>
              <a:t> on Form 1099-INT box 10</a:t>
            </a:r>
            <a:endParaRPr lang="en-US" dirty="0"/>
          </a:p>
        </p:txBody>
      </p:sp>
      <p:sp>
        <p:nvSpPr>
          <p:cNvPr id="4" name="Date Placeholder 3"/>
          <p:cNvSpPr>
            <a:spLocks noGrp="1"/>
          </p:cNvSpPr>
          <p:nvPr>
            <p:ph type="dt" idx="10"/>
          </p:nvPr>
        </p:nvSpPr>
        <p:spPr>
          <a:xfrm>
            <a:off x="3884613" y="0"/>
            <a:ext cx="2971800" cy="458788"/>
          </a:xfrm>
          <a:prstGeom prst="rect">
            <a:avLst/>
          </a:prstGeom>
        </p:spPr>
        <p:txBody>
          <a:bodyPr/>
          <a:lstStyle/>
          <a:p>
            <a:pPr>
              <a:defRPr/>
            </a:pPr>
            <a:endParaRPr lang="en-US" altLang="en-US" dirty="0"/>
          </a:p>
        </p:txBody>
      </p:sp>
      <p:sp>
        <p:nvSpPr>
          <p:cNvPr id="5" name="Footer Placeholder 4"/>
          <p:cNvSpPr>
            <a:spLocks noGrp="1"/>
          </p:cNvSpPr>
          <p:nvPr>
            <p:ph type="ftr" sz="quarter" idx="11"/>
          </p:nvPr>
        </p:nvSpPr>
        <p:spPr>
          <a:xfrm>
            <a:off x="0" y="8685213"/>
            <a:ext cx="2971800" cy="458787"/>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2778081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normAutofit/>
          </a:bodyPr>
          <a:lstStyle/>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t>This slide deck contains very basic information regarding market discount and bond premium. More information is available in IRS pub 550. Returns requiring more than “key what you see” are out of scope.</a:t>
            </a:r>
            <a:endParaRPr lang="en-US" dirty="0"/>
          </a:p>
          <a:p>
            <a:pPr>
              <a:buNone/>
            </a:pPr>
            <a:endParaRPr lang="en-US" dirty="0"/>
          </a:p>
        </p:txBody>
      </p:sp>
      <p:sp>
        <p:nvSpPr>
          <p:cNvPr id="4" name="Date Placeholder 3"/>
          <p:cNvSpPr>
            <a:spLocks noGrp="1"/>
          </p:cNvSpPr>
          <p:nvPr>
            <p:ph type="dt" idx="10"/>
          </p:nvPr>
        </p:nvSpPr>
        <p:spPr>
          <a:xfrm>
            <a:off x="3884613" y="0"/>
            <a:ext cx="2971800" cy="458788"/>
          </a:xfrm>
          <a:prstGeom prst="rect">
            <a:avLst/>
          </a:prstGeom>
        </p:spPr>
        <p:txBody>
          <a:bodyPr/>
          <a:lstStyle/>
          <a:p>
            <a:pPr>
              <a:defRPr/>
            </a:pPr>
            <a:endParaRPr lang="en-US" altLang="en-US" dirty="0"/>
          </a:p>
        </p:txBody>
      </p:sp>
      <p:sp>
        <p:nvSpPr>
          <p:cNvPr id="5" name="Footer Placeholder 4"/>
          <p:cNvSpPr>
            <a:spLocks noGrp="1"/>
          </p:cNvSpPr>
          <p:nvPr>
            <p:ph type="ftr" sz="quarter" idx="11"/>
          </p:nvPr>
        </p:nvSpPr>
        <p:spPr>
          <a:xfrm>
            <a:off x="0" y="8685213"/>
            <a:ext cx="2971800" cy="458787"/>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219436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normAutofit/>
          </a:bodyPr>
          <a:lstStyle/>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This</a:t>
            </a:r>
            <a:r>
              <a:rPr lang="en-US" baseline="0" dirty="0"/>
              <a:t> slide deck contains very basic information regarding market discount and bond premium. More information is available in IRS pub 550. Returns requiring more than “key what you see” are out of scope.</a:t>
            </a:r>
            <a:endParaRPr lang="en-US" dirty="0"/>
          </a:p>
          <a:p>
            <a:endParaRPr lang="en-US" dirty="0"/>
          </a:p>
        </p:txBody>
      </p:sp>
      <p:sp>
        <p:nvSpPr>
          <p:cNvPr id="4" name="Date Placeholder 3"/>
          <p:cNvSpPr>
            <a:spLocks noGrp="1"/>
          </p:cNvSpPr>
          <p:nvPr>
            <p:ph type="dt" idx="10"/>
          </p:nvPr>
        </p:nvSpPr>
        <p:spPr>
          <a:xfrm>
            <a:off x="3884613" y="0"/>
            <a:ext cx="2971800" cy="458788"/>
          </a:xfrm>
          <a:prstGeom prst="rect">
            <a:avLst/>
          </a:prstGeom>
        </p:spPr>
        <p:txBody>
          <a:bodyPr/>
          <a:lstStyle/>
          <a:p>
            <a:pPr>
              <a:defRPr/>
            </a:pPr>
            <a:endParaRPr lang="en-US" altLang="en-US" dirty="0"/>
          </a:p>
        </p:txBody>
      </p:sp>
      <p:sp>
        <p:nvSpPr>
          <p:cNvPr id="5" name="Footer Placeholder 4"/>
          <p:cNvSpPr>
            <a:spLocks noGrp="1"/>
          </p:cNvSpPr>
          <p:nvPr>
            <p:ph type="ftr" sz="quarter" idx="11"/>
          </p:nvPr>
        </p:nvSpPr>
        <p:spPr>
          <a:xfrm>
            <a:off x="0" y="8685213"/>
            <a:ext cx="2971800" cy="458787"/>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3143948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normAutofit/>
          </a:bodyPr>
          <a:lstStyle/>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This</a:t>
            </a:r>
            <a:r>
              <a:rPr lang="en-US" baseline="0" dirty="0"/>
              <a:t> slide deck contains very basic information regarding market discount and bond premium. More information is available in IRS pub 550. Returns requiring more than “key what you see” are out of scope.</a:t>
            </a:r>
            <a:endParaRPr lang="en-US" dirty="0"/>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dirty="0"/>
          </a:p>
        </p:txBody>
      </p:sp>
      <p:sp>
        <p:nvSpPr>
          <p:cNvPr id="4" name="Date Placeholder 3"/>
          <p:cNvSpPr>
            <a:spLocks noGrp="1"/>
          </p:cNvSpPr>
          <p:nvPr>
            <p:ph type="dt" idx="10"/>
          </p:nvPr>
        </p:nvSpPr>
        <p:spPr>
          <a:xfrm>
            <a:off x="3884613" y="0"/>
            <a:ext cx="2971800" cy="458788"/>
          </a:xfrm>
          <a:prstGeom prst="rect">
            <a:avLst/>
          </a:prstGeom>
        </p:spPr>
        <p:txBody>
          <a:bodyPr/>
          <a:lstStyle/>
          <a:p>
            <a:pPr>
              <a:defRPr/>
            </a:pPr>
            <a:endParaRPr lang="en-US" altLang="en-US" dirty="0"/>
          </a:p>
        </p:txBody>
      </p:sp>
      <p:sp>
        <p:nvSpPr>
          <p:cNvPr id="5" name="Footer Placeholder 4"/>
          <p:cNvSpPr>
            <a:spLocks noGrp="1"/>
          </p:cNvSpPr>
          <p:nvPr>
            <p:ph type="ftr" sz="quarter" idx="11"/>
          </p:nvPr>
        </p:nvSpPr>
        <p:spPr>
          <a:xfrm>
            <a:off x="0" y="8685213"/>
            <a:ext cx="2971800" cy="458787"/>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3997230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normAutofit/>
          </a:bodyPr>
          <a:lstStyle/>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This</a:t>
            </a:r>
            <a:r>
              <a:rPr lang="en-US" baseline="0" dirty="0"/>
              <a:t> slide deck contains very basic information regarding market discount and bond premium. More information is available in IRS pub 550. Returns requiring more than “key what you see” are out of scope.</a:t>
            </a:r>
            <a:endParaRPr lang="en-US" dirty="0"/>
          </a:p>
          <a:p>
            <a:pPr>
              <a:buNone/>
            </a:pPr>
            <a:endParaRPr lang="en-US" dirty="0"/>
          </a:p>
        </p:txBody>
      </p:sp>
      <p:sp>
        <p:nvSpPr>
          <p:cNvPr id="4" name="Date Placeholder 3"/>
          <p:cNvSpPr>
            <a:spLocks noGrp="1"/>
          </p:cNvSpPr>
          <p:nvPr>
            <p:ph type="dt" idx="10"/>
          </p:nvPr>
        </p:nvSpPr>
        <p:spPr>
          <a:xfrm>
            <a:off x="3884613" y="0"/>
            <a:ext cx="2971800" cy="458788"/>
          </a:xfrm>
          <a:prstGeom prst="rect">
            <a:avLst/>
          </a:prstGeom>
        </p:spPr>
        <p:txBody>
          <a:bodyPr/>
          <a:lstStyle/>
          <a:p>
            <a:pPr>
              <a:defRPr/>
            </a:pPr>
            <a:endParaRPr lang="en-US" altLang="en-US" dirty="0"/>
          </a:p>
        </p:txBody>
      </p:sp>
      <p:sp>
        <p:nvSpPr>
          <p:cNvPr id="5" name="Footer Placeholder 4"/>
          <p:cNvSpPr>
            <a:spLocks noGrp="1"/>
          </p:cNvSpPr>
          <p:nvPr>
            <p:ph type="ftr" sz="quarter" idx="11"/>
          </p:nvPr>
        </p:nvSpPr>
        <p:spPr>
          <a:xfrm>
            <a:off x="0" y="8685213"/>
            <a:ext cx="2971800" cy="458787"/>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606100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normAutofit/>
          </a:bodyPr>
          <a:lstStyle/>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This</a:t>
            </a:r>
            <a:r>
              <a:rPr lang="en-US" baseline="0" dirty="0"/>
              <a:t> slide deck contains very basic information regarding market discount and bond premium. More information is available in IRS pub 550. Returns requiring more than “key what you see” are out of scope.</a:t>
            </a:r>
            <a:endParaRPr lang="en-US" dirty="0"/>
          </a:p>
          <a:p>
            <a:endParaRPr lang="en-US" dirty="0"/>
          </a:p>
        </p:txBody>
      </p:sp>
      <p:sp>
        <p:nvSpPr>
          <p:cNvPr id="4" name="Date Placeholder 3"/>
          <p:cNvSpPr>
            <a:spLocks noGrp="1"/>
          </p:cNvSpPr>
          <p:nvPr>
            <p:ph type="dt" idx="10"/>
          </p:nvPr>
        </p:nvSpPr>
        <p:spPr>
          <a:xfrm>
            <a:off x="3884613" y="0"/>
            <a:ext cx="2971800" cy="458788"/>
          </a:xfrm>
          <a:prstGeom prst="rect">
            <a:avLst/>
          </a:prstGeom>
        </p:spPr>
        <p:txBody>
          <a:bodyPr/>
          <a:lstStyle/>
          <a:p>
            <a:pPr>
              <a:defRPr/>
            </a:pPr>
            <a:endParaRPr lang="en-US" altLang="en-US" dirty="0"/>
          </a:p>
        </p:txBody>
      </p:sp>
      <p:sp>
        <p:nvSpPr>
          <p:cNvPr id="5" name="Footer Placeholder 4"/>
          <p:cNvSpPr>
            <a:spLocks noGrp="1"/>
          </p:cNvSpPr>
          <p:nvPr>
            <p:ph type="ftr" sz="quarter" idx="11"/>
          </p:nvPr>
        </p:nvSpPr>
        <p:spPr>
          <a:xfrm>
            <a:off x="0" y="8685213"/>
            <a:ext cx="2971800" cy="458787"/>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1989392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Date Placeholder 3"/>
          <p:cNvSpPr>
            <a:spLocks noGrp="1"/>
          </p:cNvSpPr>
          <p:nvPr>
            <p:ph type="dt" idx="10"/>
          </p:nvPr>
        </p:nvSpPr>
        <p:spPr>
          <a:xfrm>
            <a:off x="3884613" y="0"/>
            <a:ext cx="2971800" cy="458788"/>
          </a:xfrm>
          <a:prstGeom prst="rect">
            <a:avLst/>
          </a:prstGeom>
        </p:spPr>
        <p:txBody>
          <a:bodyPr/>
          <a:lstStyle/>
          <a:p>
            <a:pPr>
              <a:defRPr/>
            </a:pPr>
            <a:endParaRPr lang="en-US" altLang="en-US" dirty="0"/>
          </a:p>
        </p:txBody>
      </p:sp>
      <p:sp>
        <p:nvSpPr>
          <p:cNvPr id="5" name="Footer Placeholder 4"/>
          <p:cNvSpPr>
            <a:spLocks noGrp="1"/>
          </p:cNvSpPr>
          <p:nvPr>
            <p:ph type="ftr" sz="quarter" idx="11"/>
          </p:nvPr>
        </p:nvSpPr>
        <p:spPr>
          <a:xfrm>
            <a:off x="0" y="8685213"/>
            <a:ext cx="2971800" cy="458787"/>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3299151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Date Placeholder 3"/>
          <p:cNvSpPr>
            <a:spLocks noGrp="1"/>
          </p:cNvSpPr>
          <p:nvPr>
            <p:ph type="dt" idx="10"/>
          </p:nvPr>
        </p:nvSpPr>
        <p:spPr>
          <a:xfrm>
            <a:off x="3884613" y="0"/>
            <a:ext cx="2971800" cy="458788"/>
          </a:xfrm>
          <a:prstGeom prst="rect">
            <a:avLst/>
          </a:prstGeom>
        </p:spPr>
        <p:txBody>
          <a:bodyPr/>
          <a:lstStyle/>
          <a:p>
            <a:pPr>
              <a:defRPr/>
            </a:pPr>
            <a:endParaRPr lang="en-US" altLang="en-US" dirty="0"/>
          </a:p>
        </p:txBody>
      </p:sp>
      <p:sp>
        <p:nvSpPr>
          <p:cNvPr id="5" name="Footer Placeholder 4"/>
          <p:cNvSpPr>
            <a:spLocks noGrp="1"/>
          </p:cNvSpPr>
          <p:nvPr>
            <p:ph type="ftr" sz="quarter" idx="11"/>
          </p:nvPr>
        </p:nvSpPr>
        <p:spPr>
          <a:xfrm>
            <a:off x="0" y="8685213"/>
            <a:ext cx="2971800" cy="458787"/>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3633476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Date Placeholder 3"/>
          <p:cNvSpPr>
            <a:spLocks noGrp="1"/>
          </p:cNvSpPr>
          <p:nvPr>
            <p:ph type="dt" idx="10"/>
          </p:nvPr>
        </p:nvSpPr>
        <p:spPr>
          <a:xfrm>
            <a:off x="3884613" y="0"/>
            <a:ext cx="2971800" cy="458788"/>
          </a:xfrm>
          <a:prstGeom prst="rect">
            <a:avLst/>
          </a:prstGeom>
        </p:spPr>
        <p:txBody>
          <a:bodyPr/>
          <a:lstStyle/>
          <a:p>
            <a:pPr>
              <a:defRPr/>
            </a:pPr>
            <a:endParaRPr lang="en-US" altLang="en-US" dirty="0"/>
          </a:p>
        </p:txBody>
      </p:sp>
      <p:sp>
        <p:nvSpPr>
          <p:cNvPr id="5" name="Footer Placeholder 4"/>
          <p:cNvSpPr>
            <a:spLocks noGrp="1"/>
          </p:cNvSpPr>
          <p:nvPr>
            <p:ph type="ftr" sz="quarter" idx="11"/>
          </p:nvPr>
        </p:nvSpPr>
        <p:spPr>
          <a:xfrm>
            <a:off x="0" y="8685213"/>
            <a:ext cx="2971800" cy="458787"/>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2972372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Verify TaxSlayer entry EVERY TIME</a:t>
            </a:r>
            <a:r>
              <a:rPr lang="en-US" baseline="0" dirty="0"/>
              <a:t> </a:t>
            </a:r>
            <a:r>
              <a:rPr lang="en-US" dirty="0"/>
              <a:t>in the event TaxSlayer updates and auto-reduces tax exempt</a:t>
            </a:r>
            <a:r>
              <a:rPr lang="en-US" baseline="0" dirty="0"/>
              <a:t> interest by the amount in box 13</a:t>
            </a:r>
            <a:endParaRPr lang="en-US" dirty="0"/>
          </a:p>
        </p:txBody>
      </p:sp>
      <p:sp>
        <p:nvSpPr>
          <p:cNvPr id="4" name="Date Placeholder 3"/>
          <p:cNvSpPr>
            <a:spLocks noGrp="1"/>
          </p:cNvSpPr>
          <p:nvPr>
            <p:ph type="dt" idx="10"/>
          </p:nvPr>
        </p:nvSpPr>
        <p:spPr>
          <a:xfrm>
            <a:off x="3884613" y="0"/>
            <a:ext cx="2971800" cy="458788"/>
          </a:xfrm>
          <a:prstGeom prst="rect">
            <a:avLst/>
          </a:prstGeom>
        </p:spPr>
        <p:txBody>
          <a:bodyPr/>
          <a:lstStyle/>
          <a:p>
            <a:pPr>
              <a:defRPr/>
            </a:pPr>
            <a:endParaRPr lang="en-US" altLang="en-US" dirty="0"/>
          </a:p>
        </p:txBody>
      </p:sp>
      <p:sp>
        <p:nvSpPr>
          <p:cNvPr id="5" name="Footer Placeholder 4"/>
          <p:cNvSpPr>
            <a:spLocks noGrp="1"/>
          </p:cNvSpPr>
          <p:nvPr>
            <p:ph type="ftr" sz="quarter" idx="11"/>
          </p:nvPr>
        </p:nvSpPr>
        <p:spPr>
          <a:xfrm>
            <a:off x="0" y="8685213"/>
            <a:ext cx="2971800" cy="458787"/>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2487422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Instructor note: Have volunteers review</a:t>
            </a:r>
            <a:r>
              <a:rPr lang="en-US" baseline="0" dirty="0"/>
              <a:t> the Tax-Aide Scope Manual.  The answer is on the next slide.</a:t>
            </a:r>
            <a:br>
              <a:rPr lang="en-US" baseline="0" dirty="0"/>
            </a:br>
            <a:endParaRPr lang="en-US" dirty="0"/>
          </a:p>
          <a:p>
            <a:r>
              <a:rPr lang="en-US" b="1" dirty="0"/>
              <a:t>Report 1099-OID box 1 interest as you</a:t>
            </a:r>
            <a:r>
              <a:rPr lang="en-US" b="1" baseline="0" dirty="0"/>
              <a:t> report regular interest</a:t>
            </a:r>
          </a:p>
          <a:p>
            <a:endParaRPr lang="en-US" b="1" baseline="0" dirty="0"/>
          </a:p>
          <a:p>
            <a:pPr eaLnBrk="1" hangingPunct="1">
              <a:spcBef>
                <a:spcPct val="0"/>
              </a:spcBef>
              <a:buFont typeface="Arial" panose="020B0604020202020204" pitchFamily="34" charset="0"/>
              <a:buChar char="•"/>
            </a:pPr>
            <a:r>
              <a:rPr lang="en-US" altLang="en-US" b="1" dirty="0"/>
              <a:t>FATCA stands for Foreign Account Tax Compliance Act.</a:t>
            </a:r>
          </a:p>
          <a:p>
            <a:pPr eaLnBrk="1" hangingPunct="1">
              <a:spcBef>
                <a:spcPct val="0"/>
              </a:spcBef>
              <a:buFont typeface="Arial" panose="020B0604020202020204" pitchFamily="34" charset="0"/>
              <a:buNone/>
            </a:pPr>
            <a:endParaRPr lang="en-US" altLang="en-US" b="1" dirty="0"/>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b="1" dirty="0"/>
              <a:t>Box 5 Investment expenses.</a:t>
            </a:r>
            <a:r>
              <a:rPr lang="en-US" b="1" baseline="0" dirty="0"/>
              <a:t> It is no longer a Schedule A deduction under the TCJA.</a:t>
            </a:r>
            <a:endParaRPr lang="en-US" b="1" dirty="0"/>
          </a:p>
          <a:p>
            <a:endParaRPr lang="en-US" b="1" dirty="0"/>
          </a:p>
        </p:txBody>
      </p:sp>
      <p:sp>
        <p:nvSpPr>
          <p:cNvPr id="4" name="Date Placeholder 3"/>
          <p:cNvSpPr>
            <a:spLocks noGrp="1"/>
          </p:cNvSpPr>
          <p:nvPr>
            <p:ph type="dt" idx="10"/>
          </p:nvPr>
        </p:nvSpPr>
        <p:spPr>
          <a:xfrm>
            <a:off x="3884613" y="0"/>
            <a:ext cx="2971800" cy="458788"/>
          </a:xfrm>
          <a:prstGeom prst="rect">
            <a:avLst/>
          </a:prstGeom>
        </p:spPr>
        <p:txBody>
          <a:bodyPr/>
          <a:lstStyle/>
          <a:p>
            <a:pPr>
              <a:defRPr/>
            </a:pPr>
            <a:endParaRPr lang="en-US" altLang="en-US" dirty="0"/>
          </a:p>
        </p:txBody>
      </p:sp>
      <p:sp>
        <p:nvSpPr>
          <p:cNvPr id="5" name="Footer Placeholder 4"/>
          <p:cNvSpPr>
            <a:spLocks noGrp="1"/>
          </p:cNvSpPr>
          <p:nvPr>
            <p:ph type="ftr" sz="quarter" idx="11"/>
          </p:nvPr>
        </p:nvSpPr>
        <p:spPr>
          <a:xfrm>
            <a:off x="0" y="8685213"/>
            <a:ext cx="2971800" cy="458787"/>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1146830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1" dirty="0"/>
              <a:t>Report 1099-OID box 1 interest as you</a:t>
            </a:r>
            <a:r>
              <a:rPr lang="en-US" b="1" baseline="0" dirty="0"/>
              <a:t> report regular interest</a:t>
            </a:r>
          </a:p>
          <a:p>
            <a:endParaRPr lang="en-US" b="1" baseline="0" dirty="0"/>
          </a:p>
          <a:p>
            <a:pPr eaLnBrk="1" hangingPunct="1">
              <a:spcBef>
                <a:spcPct val="0"/>
              </a:spcBef>
              <a:buFont typeface="Arial" panose="020B0604020202020204" pitchFamily="34" charset="0"/>
              <a:buChar char="•"/>
            </a:pPr>
            <a:r>
              <a:rPr lang="en-US" altLang="en-US" b="1" dirty="0"/>
              <a:t>FATCA stands for Foreign Account Tax Compliance Act.</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b="1" dirty="0"/>
              <a:t>Box 5 Investment expenses.</a:t>
            </a:r>
            <a:r>
              <a:rPr lang="en-US" b="1" baseline="0" dirty="0"/>
              <a:t> It is no longer a Schedule A deduction under the TCJA.</a:t>
            </a:r>
            <a:endParaRPr lang="en-US" b="1" dirty="0"/>
          </a:p>
          <a:p>
            <a:endParaRPr lang="en-US" b="1" dirty="0"/>
          </a:p>
        </p:txBody>
      </p:sp>
      <p:sp>
        <p:nvSpPr>
          <p:cNvPr id="4" name="Date Placeholder 3"/>
          <p:cNvSpPr>
            <a:spLocks noGrp="1"/>
          </p:cNvSpPr>
          <p:nvPr>
            <p:ph type="dt" idx="10"/>
          </p:nvPr>
        </p:nvSpPr>
        <p:spPr>
          <a:xfrm>
            <a:off x="3884613" y="0"/>
            <a:ext cx="2971800" cy="458788"/>
          </a:xfrm>
          <a:prstGeom prst="rect">
            <a:avLst/>
          </a:prstGeom>
        </p:spPr>
        <p:txBody>
          <a:bodyPr/>
          <a:lstStyle/>
          <a:p>
            <a:pPr>
              <a:defRPr/>
            </a:pPr>
            <a:endParaRPr lang="en-US" altLang="en-US" dirty="0"/>
          </a:p>
        </p:txBody>
      </p:sp>
      <p:sp>
        <p:nvSpPr>
          <p:cNvPr id="5" name="Footer Placeholder 4"/>
          <p:cNvSpPr>
            <a:spLocks noGrp="1"/>
          </p:cNvSpPr>
          <p:nvPr>
            <p:ph type="ftr" sz="quarter" idx="11"/>
          </p:nvPr>
        </p:nvSpPr>
        <p:spPr>
          <a:xfrm>
            <a:off x="0" y="8685213"/>
            <a:ext cx="2971800" cy="458787"/>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39687890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1370013" y="1143000"/>
            <a:ext cx="4117975" cy="308768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None/>
            </a:pPr>
            <a:r>
              <a:rPr lang="en-US" altLang="en-US" b="1" dirty="0"/>
              <a:t>Emphasize:</a:t>
            </a:r>
          </a:p>
          <a:p>
            <a:pPr marL="171450" indent="-171450" eaLnBrk="1" hangingPunct="1">
              <a:spcBef>
                <a:spcPct val="0"/>
              </a:spcBef>
            </a:pPr>
            <a:r>
              <a:rPr lang="en-US" altLang="en-US" b="1" dirty="0"/>
              <a:t>All the information as in 1099-INT boxes</a:t>
            </a:r>
          </a:p>
          <a:p>
            <a:pPr marL="171450" marR="0" lvl="0" indent="-171450" algn="l" defTabSz="914400" rtl="0" eaLnBrk="1" fontAlgn="base" latinLnBrk="0" hangingPunct="1">
              <a:lnSpc>
                <a:spcPct val="100000"/>
              </a:lnSpc>
              <a:spcBef>
                <a:spcPct val="0"/>
              </a:spcBef>
              <a:spcAft>
                <a:spcPct val="0"/>
              </a:spcAft>
              <a:buClrTx/>
              <a:buSzTx/>
              <a:tabLst/>
              <a:defRPr/>
            </a:pPr>
            <a:r>
              <a:rPr lang="en-US" altLang="en-US" sz="1400" b="1" dirty="0">
                <a:solidFill>
                  <a:srgbClr val="FF0000"/>
                </a:solidFill>
                <a:cs typeface="Calibri" panose="020F0502020204030204" pitchFamily="34" charset="0"/>
              </a:rPr>
              <a:t>FATCA is out of scope</a:t>
            </a:r>
            <a:endParaRPr lang="en-US" altLang="en-US" b="1" dirty="0"/>
          </a:p>
          <a:p>
            <a:pPr marL="171450" indent="-171450" eaLnBrk="1" hangingPunct="1">
              <a:spcBef>
                <a:spcPct val="0"/>
              </a:spcBef>
            </a:pPr>
            <a:r>
              <a:rPr lang="en-US" altLang="en-US" b="1" dirty="0"/>
              <a:t>Format varies by payer</a:t>
            </a:r>
          </a:p>
          <a:p>
            <a:pPr marL="171450" indent="-171450" eaLnBrk="1" hangingPunct="1">
              <a:spcBef>
                <a:spcPct val="0"/>
              </a:spcBef>
            </a:pPr>
            <a:r>
              <a:rPr lang="en-US" altLang="en-US" b="1" dirty="0"/>
              <a:t>Examine</a:t>
            </a:r>
            <a:r>
              <a:rPr lang="en-US" altLang="en-US" b="1" baseline="0" dirty="0"/>
              <a:t> all pages carefully- check to make sure you have all pages. Should say 1 of 12, 2 of 12, etc.</a:t>
            </a:r>
            <a:endParaRPr lang="en-US" altLang="en-US" b="1" dirty="0"/>
          </a:p>
        </p:txBody>
      </p:sp>
      <p:sp>
        <p:nvSpPr>
          <p:cNvPr id="4" name="Date Placeholder 3"/>
          <p:cNvSpPr>
            <a:spLocks noGrp="1"/>
          </p:cNvSpPr>
          <p:nvPr>
            <p:ph type="dt" idx="10"/>
          </p:nvPr>
        </p:nvSpPr>
        <p:spPr>
          <a:xfrm>
            <a:off x="3884613" y="0"/>
            <a:ext cx="2971800" cy="458788"/>
          </a:xfrm>
          <a:prstGeom prst="rect">
            <a:avLst/>
          </a:prstGeom>
        </p:spPr>
        <p:txBody>
          <a:bodyPr/>
          <a:lstStyle/>
          <a:p>
            <a:pPr>
              <a:defRPr/>
            </a:pPr>
            <a:endParaRPr lang="en-US" altLang="en-US" dirty="0"/>
          </a:p>
        </p:txBody>
      </p:sp>
      <p:sp>
        <p:nvSpPr>
          <p:cNvPr id="5" name="Footer Placeholder 4"/>
          <p:cNvSpPr>
            <a:spLocks noGrp="1"/>
          </p:cNvSpPr>
          <p:nvPr>
            <p:ph type="ftr" sz="quarter" idx="11"/>
          </p:nvPr>
        </p:nvSpPr>
        <p:spPr>
          <a:xfrm>
            <a:off x="0" y="8685213"/>
            <a:ext cx="2971800" cy="458787"/>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33980500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xfrm>
            <a:off x="1370013" y="1143000"/>
            <a:ext cx="4117975" cy="308768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dirty="0"/>
              <a:t>Interest</a:t>
            </a:r>
            <a:r>
              <a:rPr lang="en-US" altLang="en-US" baseline="0" dirty="0"/>
              <a:t> less than $10 taxable – report on return</a:t>
            </a:r>
            <a:endParaRPr lang="en-US" altLang="en-US" dirty="0"/>
          </a:p>
        </p:txBody>
      </p:sp>
      <p:sp>
        <p:nvSpPr>
          <p:cNvPr id="4" name="Date Placeholder 3"/>
          <p:cNvSpPr>
            <a:spLocks noGrp="1"/>
          </p:cNvSpPr>
          <p:nvPr>
            <p:ph type="dt" idx="10"/>
          </p:nvPr>
        </p:nvSpPr>
        <p:spPr>
          <a:xfrm>
            <a:off x="3884613" y="0"/>
            <a:ext cx="2971800" cy="458788"/>
          </a:xfrm>
          <a:prstGeom prst="rect">
            <a:avLst/>
          </a:prstGeom>
        </p:spPr>
        <p:txBody>
          <a:bodyPr/>
          <a:lstStyle/>
          <a:p>
            <a:pPr>
              <a:defRPr/>
            </a:pPr>
            <a:endParaRPr lang="en-US" altLang="en-US" dirty="0"/>
          </a:p>
        </p:txBody>
      </p:sp>
      <p:sp>
        <p:nvSpPr>
          <p:cNvPr id="5" name="Footer Placeholder 4"/>
          <p:cNvSpPr>
            <a:spLocks noGrp="1"/>
          </p:cNvSpPr>
          <p:nvPr>
            <p:ph type="ftr" sz="quarter" idx="11"/>
          </p:nvPr>
        </p:nvSpPr>
        <p:spPr>
          <a:xfrm>
            <a:off x="0" y="8685213"/>
            <a:ext cx="2971800" cy="458787"/>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40055289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pPr>
              <a:buNone/>
            </a:pPr>
            <a:endParaRPr lang="en-US" b="1" dirty="0"/>
          </a:p>
        </p:txBody>
      </p:sp>
      <p:sp>
        <p:nvSpPr>
          <p:cNvPr id="7" name="Date Placeholder 6"/>
          <p:cNvSpPr>
            <a:spLocks noGrp="1"/>
          </p:cNvSpPr>
          <p:nvPr>
            <p:ph type="dt" idx="10"/>
          </p:nvPr>
        </p:nvSpPr>
        <p:spPr>
          <a:xfrm>
            <a:off x="3884613" y="0"/>
            <a:ext cx="2971800" cy="458788"/>
          </a:xfrm>
          <a:prstGeom prst="rect">
            <a:avLst/>
          </a:prstGeom>
        </p:spPr>
        <p:txBody>
          <a:bodyPr/>
          <a:lstStyle/>
          <a:p>
            <a:pPr>
              <a:defRPr/>
            </a:pPr>
            <a:endParaRPr lang="en-US" altLang="en-US" dirty="0"/>
          </a:p>
        </p:txBody>
      </p:sp>
      <p:sp>
        <p:nvSpPr>
          <p:cNvPr id="8" name="Footer Placeholder 7"/>
          <p:cNvSpPr>
            <a:spLocks noGrp="1"/>
          </p:cNvSpPr>
          <p:nvPr>
            <p:ph type="ftr" sz="quarter" idx="11"/>
          </p:nvPr>
        </p:nvSpPr>
        <p:spPr>
          <a:xfrm>
            <a:off x="0" y="8685213"/>
            <a:ext cx="2971800" cy="458787"/>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1931694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50"/>
            <a:ext cx="5486400" cy="3600450"/>
          </a:xfrm>
        </p:spPr>
        <p:txBody>
          <a:bodyPr/>
          <a:lstStyle/>
          <a:p>
            <a:endParaRPr lang="en-US"/>
          </a:p>
        </p:txBody>
      </p:sp>
      <p:sp>
        <p:nvSpPr>
          <p:cNvPr id="4" name="Footer Placeholder 3"/>
          <p:cNvSpPr>
            <a:spLocks noGrp="1"/>
          </p:cNvSpPr>
          <p:nvPr>
            <p:ph type="ftr" sz="quarter" idx="10"/>
          </p:nvPr>
        </p:nvSpPr>
        <p:spPr>
          <a:xfrm>
            <a:off x="0" y="8685213"/>
            <a:ext cx="2971800" cy="458787"/>
          </a:xfrm>
        </p:spPr>
        <p:txBody>
          <a:bodyPr/>
          <a:lstStyle/>
          <a:p>
            <a:endParaRPr lang="en-US"/>
          </a:p>
        </p:txBody>
      </p:sp>
      <p:sp>
        <p:nvSpPr>
          <p:cNvPr id="5" name="Date Placeholder 4"/>
          <p:cNvSpPr>
            <a:spLocks noGrp="1"/>
          </p:cNvSpPr>
          <p:nvPr>
            <p:ph type="dt" idx="11"/>
          </p:nvPr>
        </p:nvSpPr>
        <p:spPr>
          <a:xfrm>
            <a:off x="3884613" y="0"/>
            <a:ext cx="2971800" cy="458788"/>
          </a:xfrm>
        </p:spPr>
        <p:txBody>
          <a:bodyPr/>
          <a:lstStyle/>
          <a:p>
            <a:fld id="{0C72A5BA-8C49-4131-9920-A27615737AC8}" type="datetime1">
              <a:rPr lang="en-US" smtClean="0"/>
              <a:t>11/27/2019</a:t>
            </a:fld>
            <a:endParaRPr lang="en-US"/>
          </a:p>
        </p:txBody>
      </p:sp>
    </p:spTree>
    <p:extLst>
      <p:ext uri="{BB962C8B-B14F-4D97-AF65-F5344CB8AC3E}">
        <p14:creationId xmlns:p14="http://schemas.microsoft.com/office/powerpoint/2010/main" val="40274638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370013" y="1143000"/>
            <a:ext cx="4117975" cy="308768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Emphasize</a:t>
            </a:r>
          </a:p>
          <a:p>
            <a:pPr eaLnBrk="1" hangingPunct="1">
              <a:spcBef>
                <a:spcPct val="0"/>
              </a:spcBef>
              <a:buFontTx/>
              <a:buChar char="•"/>
            </a:pPr>
            <a:r>
              <a:rPr lang="en-US" altLang="en-US" b="1" dirty="0"/>
              <a:t>Many taxpayers have direct investments, not held in a brokerage account</a:t>
            </a:r>
          </a:p>
          <a:p>
            <a:pPr eaLnBrk="1" hangingPunct="1">
              <a:spcBef>
                <a:spcPct val="0"/>
              </a:spcBef>
              <a:buFontTx/>
              <a:buChar char="•"/>
            </a:pPr>
            <a:r>
              <a:rPr lang="en-US" altLang="en-US" b="1" dirty="0"/>
              <a:t>Probing questions and extra care are needed to make sure all are accounted for</a:t>
            </a:r>
          </a:p>
        </p:txBody>
      </p:sp>
      <p:sp>
        <p:nvSpPr>
          <p:cNvPr id="4" name="Date Placeholder 3"/>
          <p:cNvSpPr>
            <a:spLocks noGrp="1"/>
          </p:cNvSpPr>
          <p:nvPr>
            <p:ph type="dt" idx="10"/>
          </p:nvPr>
        </p:nvSpPr>
        <p:spPr>
          <a:xfrm>
            <a:off x="3884613" y="0"/>
            <a:ext cx="2971800" cy="458788"/>
          </a:xfrm>
          <a:prstGeom prst="rect">
            <a:avLst/>
          </a:prstGeom>
        </p:spPr>
        <p:txBody>
          <a:bodyPr/>
          <a:lstStyle/>
          <a:p>
            <a:pPr>
              <a:defRPr/>
            </a:pPr>
            <a:endParaRPr lang="en-US" altLang="en-US" dirty="0"/>
          </a:p>
        </p:txBody>
      </p:sp>
      <p:sp>
        <p:nvSpPr>
          <p:cNvPr id="5" name="Footer Placeholder 4"/>
          <p:cNvSpPr>
            <a:spLocks noGrp="1"/>
          </p:cNvSpPr>
          <p:nvPr>
            <p:ph type="ftr" sz="quarter" idx="11"/>
          </p:nvPr>
        </p:nvSpPr>
        <p:spPr>
          <a:xfrm>
            <a:off x="0" y="8685213"/>
            <a:ext cx="2971800" cy="458787"/>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5420090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xfrm>
            <a:off x="1370013" y="1143000"/>
            <a:ext cx="4117975" cy="308768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b="1" dirty="0"/>
          </a:p>
        </p:txBody>
      </p:sp>
      <p:sp>
        <p:nvSpPr>
          <p:cNvPr id="4" name="Date Placeholder 3"/>
          <p:cNvSpPr>
            <a:spLocks noGrp="1"/>
          </p:cNvSpPr>
          <p:nvPr>
            <p:ph type="dt" idx="10"/>
          </p:nvPr>
        </p:nvSpPr>
        <p:spPr>
          <a:xfrm>
            <a:off x="3884613" y="0"/>
            <a:ext cx="2971800" cy="458788"/>
          </a:xfrm>
          <a:prstGeom prst="rect">
            <a:avLst/>
          </a:prstGeom>
        </p:spPr>
        <p:txBody>
          <a:bodyPr/>
          <a:lstStyle/>
          <a:p>
            <a:pPr>
              <a:defRPr/>
            </a:pPr>
            <a:endParaRPr lang="en-US" altLang="en-US" dirty="0"/>
          </a:p>
        </p:txBody>
      </p:sp>
      <p:sp>
        <p:nvSpPr>
          <p:cNvPr id="5" name="Footer Placeholder 4"/>
          <p:cNvSpPr>
            <a:spLocks noGrp="1"/>
          </p:cNvSpPr>
          <p:nvPr>
            <p:ph type="ftr" sz="quarter" idx="11"/>
          </p:nvPr>
        </p:nvSpPr>
        <p:spPr>
          <a:xfrm>
            <a:off x="0" y="8685213"/>
            <a:ext cx="2971800" cy="458787"/>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33154961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370013" y="1143000"/>
            <a:ext cx="4117975" cy="308768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None/>
            </a:pPr>
            <a:r>
              <a:rPr lang="en-US" altLang="en-US" b="1" dirty="0"/>
              <a:t>Emphasize</a:t>
            </a:r>
          </a:p>
          <a:p>
            <a:pPr eaLnBrk="1" hangingPunct="1">
              <a:spcBef>
                <a:spcPct val="0"/>
              </a:spcBef>
              <a:buFont typeface="Arial" panose="020B0604020202020204" pitchFamily="34" charset="0"/>
              <a:buChar char="•"/>
            </a:pPr>
            <a:r>
              <a:rPr lang="en-US" altLang="en-US" b="1" dirty="0"/>
              <a:t>Capital gains may be taxed at a lower rate than ordinary income</a:t>
            </a:r>
          </a:p>
          <a:p>
            <a:pPr eaLnBrk="1" hangingPunct="1">
              <a:spcBef>
                <a:spcPct val="0"/>
              </a:spcBef>
              <a:buFont typeface="Arial" panose="020B0604020202020204" pitchFamily="34" charset="0"/>
              <a:buChar char="•"/>
            </a:pPr>
            <a:r>
              <a:rPr lang="en-US" altLang="en-US" b="1" dirty="0"/>
              <a:t>Rate can be as low as zero</a:t>
            </a:r>
          </a:p>
        </p:txBody>
      </p:sp>
      <p:sp>
        <p:nvSpPr>
          <p:cNvPr id="4" name="Date Placeholder 3"/>
          <p:cNvSpPr>
            <a:spLocks noGrp="1"/>
          </p:cNvSpPr>
          <p:nvPr>
            <p:ph type="dt" idx="10"/>
          </p:nvPr>
        </p:nvSpPr>
        <p:spPr>
          <a:xfrm>
            <a:off x="3884613" y="0"/>
            <a:ext cx="2971800" cy="458788"/>
          </a:xfrm>
          <a:prstGeom prst="rect">
            <a:avLst/>
          </a:prstGeom>
        </p:spPr>
        <p:txBody>
          <a:bodyPr/>
          <a:lstStyle/>
          <a:p>
            <a:pPr>
              <a:defRPr/>
            </a:pPr>
            <a:endParaRPr lang="en-US" altLang="en-US" dirty="0"/>
          </a:p>
        </p:txBody>
      </p:sp>
      <p:sp>
        <p:nvSpPr>
          <p:cNvPr id="5" name="Footer Placeholder 4"/>
          <p:cNvSpPr>
            <a:spLocks noGrp="1"/>
          </p:cNvSpPr>
          <p:nvPr>
            <p:ph type="ftr" sz="quarter" idx="11"/>
          </p:nvPr>
        </p:nvSpPr>
        <p:spPr>
          <a:xfrm>
            <a:off x="0" y="8685213"/>
            <a:ext cx="2971800" cy="458787"/>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1992292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normAutofit/>
          </a:bodyPr>
          <a:lstStyle/>
          <a:p>
            <a:pPr>
              <a:buNone/>
            </a:pPr>
            <a:endParaRPr lang="en-US" baseline="0" dirty="0"/>
          </a:p>
        </p:txBody>
      </p:sp>
      <p:sp>
        <p:nvSpPr>
          <p:cNvPr id="4" name="Date Placeholder 3"/>
          <p:cNvSpPr>
            <a:spLocks noGrp="1"/>
          </p:cNvSpPr>
          <p:nvPr>
            <p:ph type="dt" idx="10"/>
          </p:nvPr>
        </p:nvSpPr>
        <p:spPr>
          <a:xfrm>
            <a:off x="3884613" y="0"/>
            <a:ext cx="2971800" cy="458788"/>
          </a:xfrm>
          <a:prstGeom prst="rect">
            <a:avLst/>
          </a:prstGeom>
        </p:spPr>
        <p:txBody>
          <a:bodyPr/>
          <a:lstStyle/>
          <a:p>
            <a:pPr>
              <a:defRPr/>
            </a:pPr>
            <a:endParaRPr lang="en-US" altLang="en-US" dirty="0"/>
          </a:p>
        </p:txBody>
      </p:sp>
      <p:sp>
        <p:nvSpPr>
          <p:cNvPr id="5" name="Footer Placeholder 4"/>
          <p:cNvSpPr>
            <a:spLocks noGrp="1"/>
          </p:cNvSpPr>
          <p:nvPr>
            <p:ph type="ftr" sz="quarter" idx="11"/>
          </p:nvPr>
        </p:nvSpPr>
        <p:spPr>
          <a:xfrm>
            <a:off x="0" y="8685213"/>
            <a:ext cx="2971800" cy="458787"/>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8687746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8788"/>
          </a:xfrm>
          <a:prstGeom prst="rect">
            <a:avLst/>
          </a:prstGeom>
        </p:spPr>
        <p:txBody>
          <a:bodyPr/>
          <a:lstStyle/>
          <a:p>
            <a:pPr>
              <a:defRPr/>
            </a:pPr>
            <a:endParaRPr lang="en-US" altLang="en-US" dirty="0"/>
          </a:p>
        </p:txBody>
      </p:sp>
      <p:sp>
        <p:nvSpPr>
          <p:cNvPr id="5" name="Footer Placeholder 4"/>
          <p:cNvSpPr>
            <a:spLocks noGrp="1"/>
          </p:cNvSpPr>
          <p:nvPr>
            <p:ph type="ftr" sz="quarter" idx="11"/>
          </p:nvPr>
        </p:nvSpPr>
        <p:spPr>
          <a:xfrm>
            <a:off x="0" y="8685213"/>
            <a:ext cx="2971800" cy="458787"/>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486051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8788"/>
          </a:xfrm>
          <a:prstGeom prst="rect">
            <a:avLst/>
          </a:prstGeom>
        </p:spPr>
        <p:txBody>
          <a:bodyPr/>
          <a:lstStyle/>
          <a:p>
            <a:pPr>
              <a:defRPr/>
            </a:pPr>
            <a:endParaRPr lang="en-US" altLang="en-US" dirty="0"/>
          </a:p>
        </p:txBody>
      </p:sp>
      <p:sp>
        <p:nvSpPr>
          <p:cNvPr id="5" name="Footer Placeholder 4"/>
          <p:cNvSpPr>
            <a:spLocks noGrp="1"/>
          </p:cNvSpPr>
          <p:nvPr>
            <p:ph type="ftr" sz="quarter" idx="11"/>
          </p:nvPr>
        </p:nvSpPr>
        <p:spPr>
          <a:xfrm>
            <a:off x="0" y="8685213"/>
            <a:ext cx="2971800" cy="458787"/>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319353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normAutofit/>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t>Instructor note: Have volunteers review</a:t>
            </a:r>
            <a:r>
              <a:rPr lang="en-US" baseline="0" dirty="0"/>
              <a:t> the Tax-Aide Scope Manual.  The answer is on the next slide.</a:t>
            </a:r>
            <a:br>
              <a:rPr lang="en-US" baseline="0" dirty="0"/>
            </a:br>
            <a:endParaRPr lang="en-US" dirty="0"/>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b="1" dirty="0"/>
              <a:t>Box 6 Investment expenses.</a:t>
            </a:r>
            <a:r>
              <a:rPr lang="en-US" b="1" baseline="0" dirty="0"/>
              <a:t> It is no longer a Schedule A deduction under the TCJA.</a:t>
            </a:r>
            <a:endParaRPr lang="en-US" b="1" dirty="0"/>
          </a:p>
          <a:p>
            <a:endParaRPr lang="en-US" dirty="0"/>
          </a:p>
        </p:txBody>
      </p:sp>
      <p:sp>
        <p:nvSpPr>
          <p:cNvPr id="4" name="Date Placeholder 3"/>
          <p:cNvSpPr>
            <a:spLocks noGrp="1"/>
          </p:cNvSpPr>
          <p:nvPr>
            <p:ph type="dt" idx="10"/>
          </p:nvPr>
        </p:nvSpPr>
        <p:spPr>
          <a:xfrm>
            <a:off x="3884613" y="0"/>
            <a:ext cx="2971800" cy="458788"/>
          </a:xfrm>
          <a:prstGeom prst="rect">
            <a:avLst/>
          </a:prstGeom>
        </p:spPr>
        <p:txBody>
          <a:bodyPr/>
          <a:lstStyle/>
          <a:p>
            <a:pPr>
              <a:defRPr/>
            </a:pPr>
            <a:endParaRPr lang="en-US" altLang="en-US" dirty="0"/>
          </a:p>
        </p:txBody>
      </p:sp>
      <p:sp>
        <p:nvSpPr>
          <p:cNvPr id="5" name="Footer Placeholder 4"/>
          <p:cNvSpPr>
            <a:spLocks noGrp="1"/>
          </p:cNvSpPr>
          <p:nvPr>
            <p:ph type="ftr" sz="quarter" idx="11"/>
          </p:nvPr>
        </p:nvSpPr>
        <p:spPr>
          <a:xfrm>
            <a:off x="0" y="8685213"/>
            <a:ext cx="2971800" cy="458787"/>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27575028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normAutofit/>
          </a:bodyPr>
          <a:lstStyle/>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1"/>
              <a:t>FATCA stands for Foreign Account Tax Compliance Act.</a:t>
            </a:r>
          </a:p>
          <a:p>
            <a:endParaRPr lang="en-US" dirty="0"/>
          </a:p>
        </p:txBody>
      </p:sp>
      <p:sp>
        <p:nvSpPr>
          <p:cNvPr id="4" name="Date Placeholder 3"/>
          <p:cNvSpPr>
            <a:spLocks noGrp="1"/>
          </p:cNvSpPr>
          <p:nvPr>
            <p:ph type="dt" idx="10"/>
          </p:nvPr>
        </p:nvSpPr>
        <p:spPr>
          <a:xfrm>
            <a:off x="3884613" y="0"/>
            <a:ext cx="2971800" cy="458788"/>
          </a:xfrm>
          <a:prstGeom prst="rect">
            <a:avLst/>
          </a:prstGeom>
        </p:spPr>
        <p:txBody>
          <a:bodyPr/>
          <a:lstStyle/>
          <a:p>
            <a:pPr>
              <a:defRPr/>
            </a:pPr>
            <a:endParaRPr lang="en-US" altLang="en-US" dirty="0"/>
          </a:p>
        </p:txBody>
      </p:sp>
      <p:sp>
        <p:nvSpPr>
          <p:cNvPr id="5" name="Footer Placeholder 4"/>
          <p:cNvSpPr>
            <a:spLocks noGrp="1"/>
          </p:cNvSpPr>
          <p:nvPr>
            <p:ph type="ftr" sz="quarter" idx="11"/>
          </p:nvPr>
        </p:nvSpPr>
        <p:spPr>
          <a:xfrm>
            <a:off x="0" y="8685213"/>
            <a:ext cx="2971800" cy="458787"/>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12521359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xfrm>
            <a:off x="1370013" y="1143000"/>
            <a:ext cx="4117975" cy="308768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pPr>
            <a:r>
              <a:rPr lang="en-US" altLang="en-US" b="1" dirty="0"/>
              <a:t>Emphasize</a:t>
            </a:r>
          </a:p>
          <a:p>
            <a:pPr marL="171450" indent="-171450" eaLnBrk="1" hangingPunct="1">
              <a:spcBef>
                <a:spcPct val="0"/>
              </a:spcBef>
            </a:pPr>
            <a:r>
              <a:rPr lang="en-US" altLang="en-US" b="1" dirty="0"/>
              <a:t>Same as boxes on 1099-DIV</a:t>
            </a:r>
          </a:p>
          <a:p>
            <a:pPr marL="171450" indent="-171450" eaLnBrk="1" hangingPunct="1">
              <a:spcBef>
                <a:spcPct val="0"/>
              </a:spcBef>
            </a:pPr>
            <a:r>
              <a:rPr lang="en-US" altLang="en-US" b="1" dirty="0"/>
              <a:t>Box 2c Sec 1202 gains – out of scope</a:t>
            </a:r>
          </a:p>
          <a:p>
            <a:pPr marL="171450" indent="-171450" eaLnBrk="1" hangingPunct="1">
              <a:spcBef>
                <a:spcPct val="0"/>
              </a:spcBef>
            </a:pPr>
            <a:r>
              <a:rPr lang="en-US" altLang="en-US" b="1" dirty="0"/>
              <a:t>Boxes 9 and 10 Liquidation distributions – out of scope</a:t>
            </a:r>
          </a:p>
          <a:p>
            <a:pPr marL="171450" indent="-171450" eaLnBrk="1" hangingPunct="1">
              <a:spcBef>
                <a:spcPct val="0"/>
              </a:spcBef>
            </a:pPr>
            <a:r>
              <a:rPr lang="en-US" altLang="en-US" b="1" dirty="0"/>
              <a:t>FATCA filing requirement - out of scope</a:t>
            </a:r>
          </a:p>
          <a:p>
            <a:pPr marL="171450" indent="-171450" eaLnBrk="1" hangingPunct="1">
              <a:spcBef>
                <a:spcPct val="0"/>
              </a:spcBef>
            </a:pPr>
            <a:r>
              <a:rPr lang="en-US" altLang="en-US" b="1" dirty="0"/>
              <a:t>Look out for state withholding</a:t>
            </a:r>
          </a:p>
        </p:txBody>
      </p:sp>
      <p:sp>
        <p:nvSpPr>
          <p:cNvPr id="4" name="Date Placeholder 3"/>
          <p:cNvSpPr>
            <a:spLocks noGrp="1"/>
          </p:cNvSpPr>
          <p:nvPr>
            <p:ph type="dt" idx="10"/>
          </p:nvPr>
        </p:nvSpPr>
        <p:spPr>
          <a:xfrm>
            <a:off x="3884613" y="0"/>
            <a:ext cx="2971800" cy="458788"/>
          </a:xfrm>
          <a:prstGeom prst="rect">
            <a:avLst/>
          </a:prstGeom>
        </p:spPr>
        <p:txBody>
          <a:bodyPr/>
          <a:lstStyle/>
          <a:p>
            <a:pPr>
              <a:defRPr/>
            </a:pPr>
            <a:endParaRPr lang="en-US" altLang="en-US" dirty="0"/>
          </a:p>
        </p:txBody>
      </p:sp>
      <p:sp>
        <p:nvSpPr>
          <p:cNvPr id="5" name="Footer Placeholder 4"/>
          <p:cNvSpPr>
            <a:spLocks noGrp="1"/>
          </p:cNvSpPr>
          <p:nvPr>
            <p:ph type="ftr" sz="quarter" idx="11"/>
          </p:nvPr>
        </p:nvSpPr>
        <p:spPr>
          <a:xfrm>
            <a:off x="0" y="8685213"/>
            <a:ext cx="2971800" cy="458787"/>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12893962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370013" y="1143000"/>
            <a:ext cx="4117975" cy="308768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Arial" panose="020B0604020202020204" pitchFamily="34" charset="0"/>
              <a:buChar char="•"/>
            </a:pPr>
            <a:r>
              <a:rPr lang="en-US" altLang="en-US" b="1" dirty="0"/>
              <a:t>Definition of “covered securities” generally</a:t>
            </a:r>
          </a:p>
          <a:p>
            <a:pPr marL="647799" lvl="1" eaLnBrk="1" hangingPunct="1">
              <a:spcBef>
                <a:spcPct val="0"/>
              </a:spcBef>
              <a:buFont typeface="Arial" panose="020B0604020202020204" pitchFamily="34" charset="0"/>
              <a:buChar char="•"/>
            </a:pPr>
            <a:r>
              <a:rPr lang="en-US" altLang="en-US" b="1" dirty="0"/>
              <a:t>Stock purchased in 2011 and later</a:t>
            </a:r>
          </a:p>
          <a:p>
            <a:pPr marL="647799" lvl="1" eaLnBrk="1" hangingPunct="1">
              <a:spcBef>
                <a:spcPct val="0"/>
              </a:spcBef>
              <a:buFont typeface="Arial" panose="020B0604020202020204" pitchFamily="34" charset="0"/>
              <a:buChar char="•"/>
            </a:pPr>
            <a:r>
              <a:rPr lang="en-US" altLang="en-US" b="1" dirty="0"/>
              <a:t>Mutual fund shares purchased in 2012 and later</a:t>
            </a:r>
          </a:p>
          <a:p>
            <a:pPr marL="647799" lvl="1" eaLnBrk="1" hangingPunct="1">
              <a:spcBef>
                <a:spcPct val="0"/>
              </a:spcBef>
              <a:buFont typeface="Arial" panose="020B0604020202020204" pitchFamily="34" charset="0"/>
              <a:buChar char="•"/>
            </a:pPr>
            <a:r>
              <a:rPr lang="en-US" altLang="en-US" b="1" dirty="0"/>
              <a:t>Other securities (options, bonds, etc.) have later “covered” dates</a:t>
            </a:r>
          </a:p>
          <a:p>
            <a:pPr marL="417143" eaLnBrk="1" hangingPunct="1">
              <a:spcBef>
                <a:spcPct val="0"/>
              </a:spcBef>
              <a:buFont typeface="Arial" panose="020B0604020202020204" pitchFamily="34" charset="0"/>
              <a:buChar char="•"/>
            </a:pPr>
            <a:r>
              <a:rPr lang="en-US" altLang="en-US" b="1" dirty="0"/>
              <a:t>TaxSlayer has a place to enter </a:t>
            </a:r>
            <a:r>
              <a:rPr lang="en-US" altLang="en-US" b="1" dirty="0" err="1"/>
              <a:t>nondividend</a:t>
            </a:r>
            <a:r>
              <a:rPr lang="en-US" altLang="en-US" b="1" dirty="0"/>
              <a:t> distribution</a:t>
            </a:r>
            <a:r>
              <a:rPr lang="en-US" altLang="en-US" b="1" baseline="0" dirty="0"/>
              <a:t>, but doesn’t affect return</a:t>
            </a:r>
            <a:br>
              <a:rPr lang="en-US" altLang="en-US" b="1" dirty="0"/>
            </a:br>
            <a:endParaRPr lang="en-US" altLang="en-US" b="1" dirty="0"/>
          </a:p>
        </p:txBody>
      </p:sp>
      <p:sp>
        <p:nvSpPr>
          <p:cNvPr id="4" name="Date Placeholder 3"/>
          <p:cNvSpPr>
            <a:spLocks noGrp="1"/>
          </p:cNvSpPr>
          <p:nvPr>
            <p:ph type="dt" idx="10"/>
          </p:nvPr>
        </p:nvSpPr>
        <p:spPr>
          <a:xfrm>
            <a:off x="3884613" y="0"/>
            <a:ext cx="2971800" cy="458788"/>
          </a:xfrm>
          <a:prstGeom prst="rect">
            <a:avLst/>
          </a:prstGeom>
        </p:spPr>
        <p:txBody>
          <a:bodyPr/>
          <a:lstStyle/>
          <a:p>
            <a:pPr>
              <a:defRPr/>
            </a:pPr>
            <a:endParaRPr lang="en-US" altLang="en-US" dirty="0"/>
          </a:p>
        </p:txBody>
      </p:sp>
      <p:sp>
        <p:nvSpPr>
          <p:cNvPr id="5" name="Footer Placeholder 4"/>
          <p:cNvSpPr>
            <a:spLocks noGrp="1"/>
          </p:cNvSpPr>
          <p:nvPr>
            <p:ph type="ftr" sz="quarter" idx="11"/>
          </p:nvPr>
        </p:nvSpPr>
        <p:spPr>
          <a:xfrm>
            <a:off x="0" y="8685213"/>
            <a:ext cx="2971800" cy="458787"/>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15939250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50"/>
            <a:ext cx="5486400" cy="3600450"/>
          </a:xfrm>
        </p:spPr>
        <p:txBody>
          <a:bodyPr/>
          <a:lstStyle/>
          <a:p>
            <a:endParaRPr lang="en-US"/>
          </a:p>
        </p:txBody>
      </p:sp>
      <p:sp>
        <p:nvSpPr>
          <p:cNvPr id="4" name="Footer Placeholder 3"/>
          <p:cNvSpPr>
            <a:spLocks noGrp="1"/>
          </p:cNvSpPr>
          <p:nvPr>
            <p:ph type="ftr" sz="quarter" idx="10"/>
          </p:nvPr>
        </p:nvSpPr>
        <p:spPr>
          <a:xfrm>
            <a:off x="0" y="8685213"/>
            <a:ext cx="2971800" cy="458787"/>
          </a:xfrm>
        </p:spPr>
        <p:txBody>
          <a:bodyPr/>
          <a:lstStyle/>
          <a:p>
            <a:endParaRPr lang="en-US"/>
          </a:p>
        </p:txBody>
      </p:sp>
      <p:sp>
        <p:nvSpPr>
          <p:cNvPr id="5" name="Date Placeholder 4"/>
          <p:cNvSpPr>
            <a:spLocks noGrp="1"/>
          </p:cNvSpPr>
          <p:nvPr>
            <p:ph type="dt" idx="11"/>
          </p:nvPr>
        </p:nvSpPr>
        <p:spPr>
          <a:xfrm>
            <a:off x="3884613" y="0"/>
            <a:ext cx="2971800" cy="458788"/>
          </a:xfrm>
        </p:spPr>
        <p:txBody>
          <a:bodyPr/>
          <a:lstStyle/>
          <a:p>
            <a:fld id="{988709A8-52A1-4A7F-8B57-75FEA9D443FF}" type="datetime1">
              <a:rPr lang="en-US" smtClean="0"/>
              <a:t>11/27/2019</a:t>
            </a:fld>
            <a:endParaRPr lang="en-US"/>
          </a:p>
        </p:txBody>
      </p:sp>
    </p:spTree>
    <p:extLst>
      <p:ext uri="{BB962C8B-B14F-4D97-AF65-F5344CB8AC3E}">
        <p14:creationId xmlns:p14="http://schemas.microsoft.com/office/powerpoint/2010/main" val="38470891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1370013" y="1143000"/>
            <a:ext cx="4117975" cy="308768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b="1" dirty="0"/>
              <a:t>In general, investment income includes, but is not limited to: </a:t>
            </a:r>
          </a:p>
          <a:p>
            <a:pPr marL="647799" lvl="1">
              <a:buFontTx/>
              <a:buChar char="•"/>
            </a:pPr>
            <a:r>
              <a:rPr lang="en-US" altLang="en-US" b="1" dirty="0"/>
              <a:t>interest, dividends, capital gains </a:t>
            </a:r>
          </a:p>
          <a:p>
            <a:pPr marL="647799" lvl="1">
              <a:buFontTx/>
              <a:buChar char="•"/>
            </a:pPr>
            <a:r>
              <a:rPr lang="en-US" altLang="en-US" b="1" dirty="0"/>
              <a:t>rental and royalty income </a:t>
            </a:r>
          </a:p>
          <a:p>
            <a:pPr marL="647799" lvl="1">
              <a:buFontTx/>
              <a:buChar char="•"/>
            </a:pPr>
            <a:r>
              <a:rPr lang="en-US" altLang="en-US" b="1" dirty="0"/>
              <a:t>non-qualified annuities </a:t>
            </a:r>
          </a:p>
          <a:p>
            <a:pPr marL="647799" lvl="1">
              <a:buFontTx/>
              <a:buChar char="•"/>
            </a:pPr>
            <a:r>
              <a:rPr lang="en-US" altLang="en-US" b="1" dirty="0"/>
              <a:t>income from businesses involved in trading of financial instruments or commodities (out</a:t>
            </a:r>
            <a:r>
              <a:rPr lang="en-US" altLang="en-US" b="1" baseline="0" dirty="0"/>
              <a:t> o</a:t>
            </a:r>
            <a:r>
              <a:rPr lang="en-US" altLang="en-US" b="1" dirty="0"/>
              <a:t>f scope) </a:t>
            </a:r>
          </a:p>
          <a:p>
            <a:pPr marL="647799" lvl="1">
              <a:buFontTx/>
              <a:buChar char="•"/>
            </a:pPr>
            <a:r>
              <a:rPr lang="en-US" altLang="en-US" b="1" dirty="0"/>
              <a:t>businesses that are passive activities to the taxpayer (out of scope)</a:t>
            </a:r>
          </a:p>
          <a:p>
            <a:pPr>
              <a:buFontTx/>
              <a:buChar char="•"/>
            </a:pPr>
            <a:r>
              <a:rPr lang="en-US" altLang="en-US" b="1" dirty="0"/>
              <a:t>The tax applies on the lesser of net investment income or the amount by which AGI exceeds the thresholds above</a:t>
            </a:r>
          </a:p>
        </p:txBody>
      </p:sp>
      <p:sp>
        <p:nvSpPr>
          <p:cNvPr id="4" name="Date Placeholder 3"/>
          <p:cNvSpPr>
            <a:spLocks noGrp="1"/>
          </p:cNvSpPr>
          <p:nvPr>
            <p:ph type="dt" idx="10"/>
          </p:nvPr>
        </p:nvSpPr>
        <p:spPr>
          <a:xfrm>
            <a:off x="3884613" y="0"/>
            <a:ext cx="2971800" cy="458788"/>
          </a:xfrm>
          <a:prstGeom prst="rect">
            <a:avLst/>
          </a:prstGeom>
        </p:spPr>
        <p:txBody>
          <a:bodyPr/>
          <a:lstStyle/>
          <a:p>
            <a:pPr>
              <a:defRPr/>
            </a:pPr>
            <a:endParaRPr lang="en-US" altLang="en-US" dirty="0"/>
          </a:p>
        </p:txBody>
      </p:sp>
      <p:sp>
        <p:nvSpPr>
          <p:cNvPr id="5" name="Footer Placeholder 4"/>
          <p:cNvSpPr>
            <a:spLocks noGrp="1"/>
          </p:cNvSpPr>
          <p:nvPr>
            <p:ph type="ftr" sz="quarter" idx="11"/>
          </p:nvPr>
        </p:nvSpPr>
        <p:spPr>
          <a:xfrm>
            <a:off x="0" y="8685213"/>
            <a:ext cx="2971800" cy="458787"/>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17204020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370013" y="1143000"/>
            <a:ext cx="4117975" cy="308768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Class can find a “Note” at the bottom of Pub 4012 Interest</a:t>
            </a:r>
            <a:r>
              <a:rPr lang="en-US" altLang="en-US" b="1" baseline="0" dirty="0"/>
              <a:t> Income (continued) page</a:t>
            </a:r>
            <a:endParaRPr lang="en-US" altLang="en-US" b="1" dirty="0"/>
          </a:p>
        </p:txBody>
      </p:sp>
      <p:sp>
        <p:nvSpPr>
          <p:cNvPr id="4" name="Date Placeholder 3"/>
          <p:cNvSpPr>
            <a:spLocks noGrp="1"/>
          </p:cNvSpPr>
          <p:nvPr>
            <p:ph type="dt" idx="10"/>
          </p:nvPr>
        </p:nvSpPr>
        <p:spPr>
          <a:xfrm>
            <a:off x="3884613" y="0"/>
            <a:ext cx="2971800" cy="458788"/>
          </a:xfrm>
          <a:prstGeom prst="rect">
            <a:avLst/>
          </a:prstGeom>
        </p:spPr>
        <p:txBody>
          <a:bodyPr/>
          <a:lstStyle/>
          <a:p>
            <a:pPr>
              <a:defRPr/>
            </a:pPr>
            <a:endParaRPr lang="en-US" altLang="en-US" dirty="0"/>
          </a:p>
        </p:txBody>
      </p:sp>
      <p:sp>
        <p:nvSpPr>
          <p:cNvPr id="5" name="Footer Placeholder 4"/>
          <p:cNvSpPr>
            <a:spLocks noGrp="1"/>
          </p:cNvSpPr>
          <p:nvPr>
            <p:ph type="ftr" sz="quarter" idx="11"/>
          </p:nvPr>
        </p:nvSpPr>
        <p:spPr>
          <a:xfrm>
            <a:off x="0" y="8685213"/>
            <a:ext cx="2971800" cy="458787"/>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11199153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1370013" y="1143000"/>
            <a:ext cx="4117975" cy="308768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If any PAB entry, need to check AMT (1040 line 45) – IF &gt;0 OUT OF SCOPE</a:t>
            </a:r>
          </a:p>
          <a:p>
            <a:r>
              <a:rPr lang="en-US" b="1" dirty="0"/>
              <a:t>Under Section 103(a) of </a:t>
            </a:r>
            <a:r>
              <a:rPr lang="en-US" b="1" baseline="0" dirty="0">
                <a:solidFill>
                  <a:schemeClr val="tx1"/>
                </a:solidFill>
              </a:rPr>
              <a:t>the </a:t>
            </a:r>
            <a:r>
              <a:rPr lang="en-US" b="1" baseline="0" dirty="0">
                <a:solidFill>
                  <a:schemeClr val="tx1"/>
                </a:solidFill>
                <a:hlinkClick r:id="rId3"/>
              </a:rPr>
              <a:t>Internal Revenue Code</a:t>
            </a:r>
            <a:r>
              <a:rPr lang="en-US" b="1" baseline="0" dirty="0">
                <a:solidFill>
                  <a:schemeClr val="tx1"/>
                </a:solidFill>
              </a:rPr>
              <a:t> (IRC), interest on private activity bonds is not excluded from gross income unless the bond is a qualified bond. Interest from private activity bonds became subject to the </a:t>
            </a:r>
            <a:r>
              <a:rPr lang="en-US" b="1" baseline="0" dirty="0">
                <a:solidFill>
                  <a:schemeClr val="tx1"/>
                </a:solidFill>
                <a:hlinkClick r:id="rId4"/>
              </a:rPr>
              <a:t>Alternative Minimum Tax</a:t>
            </a:r>
            <a:r>
              <a:rPr lang="en-US" b="1" baseline="0" dirty="0">
                <a:solidFill>
                  <a:schemeClr val="tx1"/>
                </a:solidFill>
              </a:rPr>
              <a:t> (AMT) after the </a:t>
            </a:r>
            <a:r>
              <a:rPr lang="en-US" b="1" baseline="0" dirty="0">
                <a:solidFill>
                  <a:schemeClr val="tx1"/>
                </a:solidFill>
                <a:hlinkClick r:id="rId5"/>
              </a:rPr>
              <a:t>Tax Reform Act of 1986</a:t>
            </a:r>
            <a:r>
              <a:rPr lang="en-US" b="1" baseline="0" dirty="0">
                <a:solidFill>
                  <a:schemeClr val="tx1"/>
                </a:solidFill>
              </a:rPr>
              <a:t>, </a:t>
            </a:r>
            <a:r>
              <a:rPr lang="en-US" b="1" dirty="0"/>
              <a:t>with the exception of hospital and non-profit college bonds. All things equal, yields on private activity bonds are higher due to this tax treatment.</a:t>
            </a:r>
          </a:p>
          <a:p>
            <a:r>
              <a:rPr lang="en-US" b="1" dirty="0"/>
              <a:t>According to Section 141 of the IRC, a municipal bond will be deemed a private activity bond if more than 10% of the proceeds from the bond issue are used for any private business, and the principal and interest payment on more than 10% of the sale proceeds of the issue is secured by a private business property. Secondly, a municipal bond will be classified as a private activity bond if the amount of proceeds of the issue used to make loans to non-governmental borrowers exceeds 5 percent of the proceeds or $5 million, whichever is less.</a:t>
            </a:r>
            <a:br>
              <a:rPr lang="en-US" sz="1400" b="1" u="none" strike="noStrike" kern="1200" dirty="0">
                <a:solidFill>
                  <a:schemeClr val="tx1"/>
                </a:solidFill>
                <a:effectLst/>
                <a:latin typeface="+mn-lt"/>
                <a:ea typeface="+mn-ea"/>
                <a:cs typeface="+mn-cs"/>
              </a:rPr>
            </a:br>
            <a:endParaRPr lang="en-US" sz="1400" b="1" u="none" strike="noStrike" kern="1200" dirty="0">
              <a:solidFill>
                <a:schemeClr val="tx1"/>
              </a:solidFill>
              <a:effectLst/>
              <a:latin typeface="+mn-lt"/>
              <a:ea typeface="+mn-ea"/>
              <a:cs typeface="+mn-cs"/>
            </a:endParaRPr>
          </a:p>
          <a:p>
            <a:pPr eaLnBrk="1" hangingPunct="1">
              <a:spcBef>
                <a:spcPct val="0"/>
              </a:spcBef>
            </a:pPr>
            <a:endParaRPr lang="en-US" altLang="en-US" b="1" dirty="0"/>
          </a:p>
        </p:txBody>
      </p:sp>
      <p:sp>
        <p:nvSpPr>
          <p:cNvPr id="4" name="Date Placeholder 3"/>
          <p:cNvSpPr>
            <a:spLocks noGrp="1"/>
          </p:cNvSpPr>
          <p:nvPr>
            <p:ph type="dt" idx="10"/>
          </p:nvPr>
        </p:nvSpPr>
        <p:spPr>
          <a:xfrm>
            <a:off x="3884613" y="0"/>
            <a:ext cx="2971800" cy="458788"/>
          </a:xfrm>
          <a:prstGeom prst="rect">
            <a:avLst/>
          </a:prstGeom>
        </p:spPr>
        <p:txBody>
          <a:bodyPr/>
          <a:lstStyle/>
          <a:p>
            <a:pPr>
              <a:defRPr/>
            </a:pPr>
            <a:endParaRPr lang="en-US" altLang="en-US" dirty="0"/>
          </a:p>
        </p:txBody>
      </p:sp>
      <p:sp>
        <p:nvSpPr>
          <p:cNvPr id="5" name="Footer Placeholder 4"/>
          <p:cNvSpPr>
            <a:spLocks noGrp="1"/>
          </p:cNvSpPr>
          <p:nvPr>
            <p:ph type="ftr" sz="quarter" idx="11"/>
          </p:nvPr>
        </p:nvSpPr>
        <p:spPr>
          <a:xfrm>
            <a:off x="0" y="8685213"/>
            <a:ext cx="2971800" cy="458787"/>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4054722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1370013" y="1143000"/>
            <a:ext cx="4117975" cy="308768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 name="Date Placeholder 3"/>
          <p:cNvSpPr>
            <a:spLocks noGrp="1"/>
          </p:cNvSpPr>
          <p:nvPr>
            <p:ph type="dt" idx="10"/>
          </p:nvPr>
        </p:nvSpPr>
        <p:spPr>
          <a:xfrm>
            <a:off x="3884613" y="0"/>
            <a:ext cx="2971800" cy="458788"/>
          </a:xfrm>
          <a:prstGeom prst="rect">
            <a:avLst/>
          </a:prstGeom>
        </p:spPr>
        <p:txBody>
          <a:bodyPr/>
          <a:lstStyle/>
          <a:p>
            <a:pPr>
              <a:defRPr/>
            </a:pPr>
            <a:endParaRPr lang="en-US" altLang="en-US" dirty="0"/>
          </a:p>
        </p:txBody>
      </p:sp>
      <p:sp>
        <p:nvSpPr>
          <p:cNvPr id="5" name="Footer Placeholder 4"/>
          <p:cNvSpPr>
            <a:spLocks noGrp="1"/>
          </p:cNvSpPr>
          <p:nvPr>
            <p:ph type="ftr" sz="quarter" idx="11"/>
          </p:nvPr>
        </p:nvSpPr>
        <p:spPr>
          <a:xfrm>
            <a:off x="0" y="8685213"/>
            <a:ext cx="2971800" cy="458787"/>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40763483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xfrm>
            <a:off x="1370013" y="1143000"/>
            <a:ext cx="4117975" cy="308768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Arial" panose="020B0604020202020204" pitchFamily="34" charset="0"/>
              <a:buChar char="•"/>
            </a:pPr>
            <a:endParaRPr lang="en-US" altLang="en-US" b="1" dirty="0"/>
          </a:p>
        </p:txBody>
      </p:sp>
      <p:sp>
        <p:nvSpPr>
          <p:cNvPr id="4" name="Date Placeholder 3"/>
          <p:cNvSpPr>
            <a:spLocks noGrp="1"/>
          </p:cNvSpPr>
          <p:nvPr>
            <p:ph type="dt" idx="10"/>
          </p:nvPr>
        </p:nvSpPr>
        <p:spPr>
          <a:xfrm>
            <a:off x="3884613" y="0"/>
            <a:ext cx="2971800" cy="458788"/>
          </a:xfrm>
          <a:prstGeom prst="rect">
            <a:avLst/>
          </a:prstGeom>
        </p:spPr>
        <p:txBody>
          <a:bodyPr/>
          <a:lstStyle/>
          <a:p>
            <a:pPr>
              <a:defRPr/>
            </a:pPr>
            <a:endParaRPr lang="en-US" altLang="en-US" dirty="0"/>
          </a:p>
        </p:txBody>
      </p:sp>
      <p:sp>
        <p:nvSpPr>
          <p:cNvPr id="5" name="Footer Placeholder 4"/>
          <p:cNvSpPr>
            <a:spLocks noGrp="1"/>
          </p:cNvSpPr>
          <p:nvPr>
            <p:ph type="ftr" sz="quarter" idx="11"/>
          </p:nvPr>
        </p:nvSpPr>
        <p:spPr>
          <a:xfrm>
            <a:off x="0" y="8685213"/>
            <a:ext cx="2971800" cy="458787"/>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13928453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xfrm>
            <a:off x="1370013" y="1143000"/>
            <a:ext cx="4117975" cy="308768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dirty="0"/>
          </a:p>
        </p:txBody>
      </p:sp>
      <p:sp>
        <p:nvSpPr>
          <p:cNvPr id="4" name="Date Placeholder 3"/>
          <p:cNvSpPr>
            <a:spLocks noGrp="1"/>
          </p:cNvSpPr>
          <p:nvPr>
            <p:ph type="dt" idx="10"/>
          </p:nvPr>
        </p:nvSpPr>
        <p:spPr>
          <a:xfrm>
            <a:off x="3884613" y="0"/>
            <a:ext cx="2971800" cy="458788"/>
          </a:xfrm>
          <a:prstGeom prst="rect">
            <a:avLst/>
          </a:prstGeom>
        </p:spPr>
        <p:txBody>
          <a:bodyPr/>
          <a:lstStyle/>
          <a:p>
            <a:pPr>
              <a:defRPr/>
            </a:pPr>
            <a:endParaRPr lang="en-US" altLang="en-US" dirty="0"/>
          </a:p>
        </p:txBody>
      </p:sp>
      <p:sp>
        <p:nvSpPr>
          <p:cNvPr id="5" name="Footer Placeholder 4"/>
          <p:cNvSpPr>
            <a:spLocks noGrp="1"/>
          </p:cNvSpPr>
          <p:nvPr>
            <p:ph type="ftr" sz="quarter" idx="11"/>
          </p:nvPr>
        </p:nvSpPr>
        <p:spPr>
          <a:xfrm>
            <a:off x="0" y="8685213"/>
            <a:ext cx="2971800" cy="458787"/>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18809986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xfrm>
            <a:off x="1370013" y="1143000"/>
            <a:ext cx="4117975" cy="308768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None/>
            </a:pPr>
            <a:r>
              <a:rPr lang="en-US" altLang="en-US" b="1" dirty="0"/>
              <a:t>Emphasize</a:t>
            </a:r>
          </a:p>
          <a:p>
            <a:pPr marL="171450" indent="-171450" eaLnBrk="1" hangingPunct="1">
              <a:spcBef>
                <a:spcPct val="0"/>
              </a:spcBef>
            </a:pPr>
            <a:r>
              <a:rPr lang="en-US" altLang="en-US" b="1" dirty="0"/>
              <a:t>Whether or not reported on a 1099, taxpayer must report all their income</a:t>
            </a:r>
          </a:p>
        </p:txBody>
      </p:sp>
      <p:sp>
        <p:nvSpPr>
          <p:cNvPr id="4" name="Date Placeholder 3"/>
          <p:cNvSpPr>
            <a:spLocks noGrp="1"/>
          </p:cNvSpPr>
          <p:nvPr>
            <p:ph type="dt" idx="10"/>
          </p:nvPr>
        </p:nvSpPr>
        <p:spPr>
          <a:xfrm>
            <a:off x="3884613" y="0"/>
            <a:ext cx="2971800" cy="458788"/>
          </a:xfrm>
          <a:prstGeom prst="rect">
            <a:avLst/>
          </a:prstGeom>
        </p:spPr>
        <p:txBody>
          <a:bodyPr/>
          <a:lstStyle/>
          <a:p>
            <a:pPr>
              <a:defRPr/>
            </a:pPr>
            <a:endParaRPr lang="en-US" altLang="en-US" dirty="0"/>
          </a:p>
        </p:txBody>
      </p:sp>
      <p:sp>
        <p:nvSpPr>
          <p:cNvPr id="5" name="Footer Placeholder 4"/>
          <p:cNvSpPr>
            <a:spLocks noGrp="1"/>
          </p:cNvSpPr>
          <p:nvPr>
            <p:ph type="ftr" sz="quarter" idx="11"/>
          </p:nvPr>
        </p:nvSpPr>
        <p:spPr>
          <a:xfrm>
            <a:off x="0" y="8685213"/>
            <a:ext cx="2971800" cy="458787"/>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12123341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1370013" y="1143000"/>
            <a:ext cx="4117975" cy="308768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None/>
            </a:pPr>
            <a:r>
              <a:rPr lang="en-US" altLang="en-US" b="1" dirty="0"/>
              <a:t>Emphasize</a:t>
            </a:r>
          </a:p>
          <a:p>
            <a:pPr marL="171450" indent="-171450" eaLnBrk="1" hangingPunct="1">
              <a:spcBef>
                <a:spcPct val="0"/>
              </a:spcBef>
            </a:pPr>
            <a:r>
              <a:rPr lang="en-US" altLang="en-US" b="1" dirty="0"/>
              <a:t>Whether or not reported on a 1099, taxpayer must report all their income</a:t>
            </a:r>
          </a:p>
        </p:txBody>
      </p:sp>
      <p:sp>
        <p:nvSpPr>
          <p:cNvPr id="4" name="Date Placeholder 3"/>
          <p:cNvSpPr>
            <a:spLocks noGrp="1"/>
          </p:cNvSpPr>
          <p:nvPr>
            <p:ph type="dt" idx="10"/>
          </p:nvPr>
        </p:nvSpPr>
        <p:spPr>
          <a:xfrm>
            <a:off x="3884613" y="0"/>
            <a:ext cx="2971800" cy="458788"/>
          </a:xfrm>
          <a:prstGeom prst="rect">
            <a:avLst/>
          </a:prstGeom>
        </p:spPr>
        <p:txBody>
          <a:bodyPr/>
          <a:lstStyle/>
          <a:p>
            <a:pPr>
              <a:defRPr/>
            </a:pPr>
            <a:endParaRPr lang="en-US" altLang="en-US" dirty="0"/>
          </a:p>
        </p:txBody>
      </p:sp>
      <p:sp>
        <p:nvSpPr>
          <p:cNvPr id="5" name="Footer Placeholder 4"/>
          <p:cNvSpPr>
            <a:spLocks noGrp="1"/>
          </p:cNvSpPr>
          <p:nvPr>
            <p:ph type="ftr" sz="quarter" idx="11"/>
          </p:nvPr>
        </p:nvSpPr>
        <p:spPr>
          <a:xfrm>
            <a:off x="0" y="8685213"/>
            <a:ext cx="2971800" cy="458787"/>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25360291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50"/>
            <a:ext cx="5486400" cy="3600450"/>
          </a:xfrm>
        </p:spPr>
        <p:txBody>
          <a:bodyPr/>
          <a:lstStyle/>
          <a:p>
            <a:endParaRPr lang="en-US"/>
          </a:p>
        </p:txBody>
      </p:sp>
      <p:sp>
        <p:nvSpPr>
          <p:cNvPr id="4" name="Footer Placeholder 3"/>
          <p:cNvSpPr>
            <a:spLocks noGrp="1"/>
          </p:cNvSpPr>
          <p:nvPr>
            <p:ph type="ftr" sz="quarter" idx="10"/>
          </p:nvPr>
        </p:nvSpPr>
        <p:spPr>
          <a:xfrm>
            <a:off x="0" y="8685213"/>
            <a:ext cx="2971800" cy="458787"/>
          </a:xfrm>
        </p:spPr>
        <p:txBody>
          <a:bodyPr/>
          <a:lstStyle/>
          <a:p>
            <a:endParaRPr lang="en-US"/>
          </a:p>
        </p:txBody>
      </p:sp>
      <p:sp>
        <p:nvSpPr>
          <p:cNvPr id="5" name="Date Placeholder 4"/>
          <p:cNvSpPr>
            <a:spLocks noGrp="1"/>
          </p:cNvSpPr>
          <p:nvPr>
            <p:ph type="dt" idx="11"/>
          </p:nvPr>
        </p:nvSpPr>
        <p:spPr>
          <a:xfrm>
            <a:off x="3884613" y="0"/>
            <a:ext cx="2971800" cy="458788"/>
          </a:xfrm>
        </p:spPr>
        <p:txBody>
          <a:bodyPr/>
          <a:lstStyle/>
          <a:p>
            <a:fld id="{5B2CFC0D-FD41-413F-894D-A8670CAF61A1}" type="datetime1">
              <a:rPr lang="en-US" smtClean="0"/>
              <a:t>11/27/2019</a:t>
            </a:fld>
            <a:endParaRPr lang="en-US"/>
          </a:p>
        </p:txBody>
      </p:sp>
    </p:spTree>
    <p:extLst>
      <p:ext uri="{BB962C8B-B14F-4D97-AF65-F5344CB8AC3E}">
        <p14:creationId xmlns:p14="http://schemas.microsoft.com/office/powerpoint/2010/main" val="41153476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These</a:t>
            </a:r>
            <a:r>
              <a:rPr lang="en-US" baseline="0" dirty="0"/>
              <a:t> topics are marked comprehensive because they are rarely encountered</a:t>
            </a:r>
          </a:p>
          <a:p>
            <a:r>
              <a:rPr lang="en-US" baseline="0" dirty="0"/>
              <a:t>All Counselors should be aware of the topics</a:t>
            </a:r>
          </a:p>
          <a:p>
            <a:r>
              <a:rPr lang="en-US" baseline="0" dirty="0"/>
              <a:t>Experienced Counselors should be well versed in these topics and how to look up guidance in Pub 4012</a:t>
            </a:r>
          </a:p>
          <a:p>
            <a:endParaRPr lang="en-US" baseline="0" dirty="0"/>
          </a:p>
          <a:p>
            <a:r>
              <a:rPr lang="en-US" baseline="0" dirty="0"/>
              <a:t>Seller financed mortgage interest</a:t>
            </a:r>
          </a:p>
          <a:p>
            <a:r>
              <a:rPr lang="en-US" baseline="0" dirty="0"/>
              <a:t>Foreign accounts</a:t>
            </a:r>
            <a:endParaRPr lang="en-US" dirty="0"/>
          </a:p>
        </p:txBody>
      </p:sp>
      <p:sp>
        <p:nvSpPr>
          <p:cNvPr id="4" name="Date Placeholder 3"/>
          <p:cNvSpPr>
            <a:spLocks noGrp="1"/>
          </p:cNvSpPr>
          <p:nvPr>
            <p:ph type="dt" idx="10"/>
          </p:nvPr>
        </p:nvSpPr>
        <p:spPr>
          <a:xfrm>
            <a:off x="3884613" y="0"/>
            <a:ext cx="2971800" cy="458788"/>
          </a:xfrm>
          <a:prstGeom prst="rect">
            <a:avLst/>
          </a:prstGeom>
        </p:spPr>
        <p:txBody>
          <a:bodyPr/>
          <a:lstStyle/>
          <a:p>
            <a:pPr>
              <a:defRPr/>
            </a:pPr>
            <a:endParaRPr lang="en-US" altLang="en-US" dirty="0"/>
          </a:p>
        </p:txBody>
      </p:sp>
      <p:sp>
        <p:nvSpPr>
          <p:cNvPr id="5" name="Footer Placeholder 4"/>
          <p:cNvSpPr>
            <a:spLocks noGrp="1"/>
          </p:cNvSpPr>
          <p:nvPr>
            <p:ph type="ftr" sz="quarter" idx="11"/>
          </p:nvPr>
        </p:nvSpPr>
        <p:spPr>
          <a:xfrm>
            <a:off x="0" y="8685213"/>
            <a:ext cx="2971800" cy="458787"/>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23045903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Date Placeholder 3"/>
          <p:cNvSpPr>
            <a:spLocks noGrp="1"/>
          </p:cNvSpPr>
          <p:nvPr>
            <p:ph type="dt" idx="10"/>
          </p:nvPr>
        </p:nvSpPr>
        <p:spPr>
          <a:xfrm>
            <a:off x="3884613" y="0"/>
            <a:ext cx="2971800" cy="458788"/>
          </a:xfrm>
          <a:prstGeom prst="rect">
            <a:avLst/>
          </a:prstGeom>
        </p:spPr>
        <p:txBody>
          <a:bodyPr/>
          <a:lstStyle/>
          <a:p>
            <a:pPr>
              <a:defRPr/>
            </a:pPr>
            <a:endParaRPr lang="en-US" altLang="en-US" dirty="0"/>
          </a:p>
        </p:txBody>
      </p:sp>
      <p:sp>
        <p:nvSpPr>
          <p:cNvPr id="5" name="Footer Placeholder 4"/>
          <p:cNvSpPr>
            <a:spLocks noGrp="1"/>
          </p:cNvSpPr>
          <p:nvPr>
            <p:ph type="ftr" sz="quarter" idx="11"/>
          </p:nvPr>
        </p:nvSpPr>
        <p:spPr>
          <a:xfrm>
            <a:off x="0" y="8685213"/>
            <a:ext cx="2971800" cy="458787"/>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16418011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xfrm>
            <a:off x="1370013" y="1143000"/>
            <a:ext cx="4117975" cy="308768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noChangeArrowheads="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Schedule B Questions</a:t>
            </a:r>
          </a:p>
          <a:p>
            <a:pPr eaLnBrk="1" hangingPunct="1">
              <a:spcBef>
                <a:spcPct val="0"/>
              </a:spcBef>
            </a:pPr>
            <a:r>
              <a:rPr lang="en-US" altLang="en-US" b="1" dirty="0"/>
              <a:t>Read questions</a:t>
            </a:r>
            <a:r>
              <a:rPr lang="en-US" altLang="en-US" b="1" baseline="0" dirty="0"/>
              <a:t> carefully – </a:t>
            </a:r>
          </a:p>
          <a:p>
            <a:pPr marL="395288" lvl="1" indent="-171450">
              <a:buFont typeface="Wingdings" panose="05000000000000000000" pitchFamily="2" charset="2"/>
              <a:buChar char="q"/>
            </a:pPr>
            <a:r>
              <a:rPr lang="en-US" sz="1400" b="1" i="0" kern="1200" dirty="0">
                <a:solidFill>
                  <a:schemeClr val="tx1"/>
                </a:solidFill>
                <a:effectLst/>
                <a:latin typeface="+mn-lt"/>
                <a:ea typeface="+mn-ea"/>
                <a:cs typeface="+mn-cs"/>
              </a:rPr>
              <a:t>Check here if at any time during this tax year, you had an interest in or a signature or other authority over a financial account in a foreign country, such as a bank account, securities account, or other financial account.</a:t>
            </a:r>
          </a:p>
          <a:p>
            <a:pPr marL="692150" lvl="2" indent="-171450">
              <a:buFont typeface="Wingdings" panose="05000000000000000000" pitchFamily="2" charset="2"/>
              <a:buChar char="q"/>
            </a:pPr>
            <a:r>
              <a:rPr lang="en-US" sz="1400" b="1" i="0" kern="1200" dirty="0">
                <a:solidFill>
                  <a:schemeClr val="tx1"/>
                </a:solidFill>
                <a:effectLst/>
                <a:latin typeface="+mn-lt"/>
                <a:ea typeface="+mn-ea"/>
                <a:cs typeface="+mn-cs"/>
              </a:rPr>
              <a:t>Check here if you are required to file Form </a:t>
            </a:r>
            <a:r>
              <a:rPr lang="en-US" sz="1400" b="1" i="0" kern="1200" dirty="0" err="1">
                <a:solidFill>
                  <a:schemeClr val="tx1"/>
                </a:solidFill>
                <a:effectLst/>
                <a:latin typeface="+mn-lt"/>
                <a:ea typeface="+mn-ea"/>
                <a:cs typeface="+mn-cs"/>
              </a:rPr>
              <a:t>FinCEN</a:t>
            </a:r>
            <a:r>
              <a:rPr lang="en-US" sz="1400" b="1" i="0" kern="1200" dirty="0">
                <a:solidFill>
                  <a:schemeClr val="tx1"/>
                </a:solidFill>
                <a:effectLst/>
                <a:latin typeface="+mn-lt"/>
                <a:ea typeface="+mn-ea"/>
                <a:cs typeface="+mn-cs"/>
              </a:rPr>
              <a:t> 114 to report that financial interest or signature authority and select the name of the country below.</a:t>
            </a:r>
          </a:p>
          <a:p>
            <a:pPr marL="395288" lvl="1" indent="-171450">
              <a:buFont typeface="Wingdings" panose="05000000000000000000" pitchFamily="2" charset="2"/>
              <a:buChar char="q"/>
            </a:pPr>
            <a:r>
              <a:rPr lang="en-US" sz="1400" b="1" i="0" kern="1200" dirty="0">
                <a:solidFill>
                  <a:schemeClr val="tx1"/>
                </a:solidFill>
                <a:effectLst/>
                <a:latin typeface="+mn-lt"/>
                <a:ea typeface="+mn-ea"/>
                <a:cs typeface="+mn-cs"/>
              </a:rPr>
              <a:t>Check here if at any time during the tax year you received a distribution from, or were the grantor of, or transferor to, a foreign trust.</a:t>
            </a:r>
          </a:p>
          <a:p>
            <a:pPr eaLnBrk="1" hangingPunct="1">
              <a:spcBef>
                <a:spcPct val="0"/>
              </a:spcBef>
            </a:pPr>
            <a:endParaRPr lang="en-US" altLang="en-US" b="1" dirty="0"/>
          </a:p>
        </p:txBody>
      </p:sp>
      <p:sp>
        <p:nvSpPr>
          <p:cNvPr id="4" name="Date Placeholder 3"/>
          <p:cNvSpPr>
            <a:spLocks noGrp="1"/>
          </p:cNvSpPr>
          <p:nvPr>
            <p:ph type="dt" idx="10"/>
          </p:nvPr>
        </p:nvSpPr>
        <p:spPr>
          <a:xfrm>
            <a:off x="3884613" y="0"/>
            <a:ext cx="2971800" cy="458788"/>
          </a:xfrm>
          <a:prstGeom prst="rect">
            <a:avLst/>
          </a:prstGeom>
        </p:spPr>
        <p:txBody>
          <a:bodyPr/>
          <a:lstStyle/>
          <a:p>
            <a:pPr>
              <a:defRPr/>
            </a:pPr>
            <a:endParaRPr lang="en-US" altLang="en-US" dirty="0"/>
          </a:p>
        </p:txBody>
      </p:sp>
      <p:sp>
        <p:nvSpPr>
          <p:cNvPr id="5" name="Footer Placeholder 4"/>
          <p:cNvSpPr>
            <a:spLocks noGrp="1"/>
          </p:cNvSpPr>
          <p:nvPr>
            <p:ph type="ftr" sz="quarter" idx="11"/>
          </p:nvPr>
        </p:nvSpPr>
        <p:spPr>
          <a:xfrm>
            <a:off x="0" y="8685213"/>
            <a:ext cx="2971800" cy="458787"/>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943698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1370013" y="1143000"/>
            <a:ext cx="4117975" cy="308768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See form 8938 instructions for the definition of a specified foreign financial asset – it is not limited to bank or brokerage accounts.</a:t>
            </a:r>
          </a:p>
        </p:txBody>
      </p:sp>
      <p:sp>
        <p:nvSpPr>
          <p:cNvPr id="4" name="Date Placeholder 3"/>
          <p:cNvSpPr>
            <a:spLocks noGrp="1"/>
          </p:cNvSpPr>
          <p:nvPr>
            <p:ph type="dt" idx="10"/>
          </p:nvPr>
        </p:nvSpPr>
        <p:spPr>
          <a:xfrm>
            <a:off x="3884613" y="0"/>
            <a:ext cx="2971800" cy="458788"/>
          </a:xfrm>
          <a:prstGeom prst="rect">
            <a:avLst/>
          </a:prstGeom>
        </p:spPr>
        <p:txBody>
          <a:bodyPr/>
          <a:lstStyle/>
          <a:p>
            <a:pPr>
              <a:defRPr/>
            </a:pPr>
            <a:endParaRPr lang="en-US" altLang="en-US" dirty="0"/>
          </a:p>
        </p:txBody>
      </p:sp>
      <p:sp>
        <p:nvSpPr>
          <p:cNvPr id="5" name="Footer Placeholder 4"/>
          <p:cNvSpPr>
            <a:spLocks noGrp="1"/>
          </p:cNvSpPr>
          <p:nvPr>
            <p:ph type="ftr" sz="quarter" idx="11"/>
          </p:nvPr>
        </p:nvSpPr>
        <p:spPr>
          <a:xfrm>
            <a:off x="0" y="8685213"/>
            <a:ext cx="2971800" cy="458787"/>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14739320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1370013" y="1143000"/>
            <a:ext cx="4117975" cy="308768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 name="Date Placeholder 3"/>
          <p:cNvSpPr>
            <a:spLocks noGrp="1"/>
          </p:cNvSpPr>
          <p:nvPr>
            <p:ph type="dt" idx="10"/>
          </p:nvPr>
        </p:nvSpPr>
        <p:spPr>
          <a:xfrm>
            <a:off x="3884613" y="0"/>
            <a:ext cx="2971800" cy="458788"/>
          </a:xfrm>
          <a:prstGeom prst="rect">
            <a:avLst/>
          </a:prstGeom>
        </p:spPr>
        <p:txBody>
          <a:bodyPr/>
          <a:lstStyle/>
          <a:p>
            <a:pPr>
              <a:defRPr/>
            </a:pPr>
            <a:endParaRPr lang="en-US" altLang="en-US" dirty="0"/>
          </a:p>
        </p:txBody>
      </p:sp>
      <p:sp>
        <p:nvSpPr>
          <p:cNvPr id="5" name="Footer Placeholder 4"/>
          <p:cNvSpPr>
            <a:spLocks noGrp="1"/>
          </p:cNvSpPr>
          <p:nvPr>
            <p:ph type="ftr" sz="quarter" idx="11"/>
          </p:nvPr>
        </p:nvSpPr>
        <p:spPr>
          <a:xfrm>
            <a:off x="0" y="8685213"/>
            <a:ext cx="2971800" cy="458787"/>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625789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bwMode="auto">
          <a:xfrm>
            <a:off x="1370013" y="1143000"/>
            <a:ext cx="4117975" cy="308768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p:cNvSpPr>
            <a:spLocks noGrp="1" noChangeArrowheads="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Credit unions may call their interest “dividends” – it is interest</a:t>
            </a:r>
            <a:r>
              <a:rPr lang="en-US" altLang="en-US" b="1" baseline="0" dirty="0"/>
              <a:t> and reported as such</a:t>
            </a:r>
          </a:p>
          <a:p>
            <a:pPr eaLnBrk="1" hangingPunct="1">
              <a:spcBef>
                <a:spcPct val="0"/>
              </a:spcBef>
            </a:pPr>
            <a:endParaRPr lang="en-US" altLang="en-US" b="1" baseline="0" dirty="0"/>
          </a:p>
        </p:txBody>
      </p:sp>
      <p:sp>
        <p:nvSpPr>
          <p:cNvPr id="4" name="Date Placeholder 3"/>
          <p:cNvSpPr>
            <a:spLocks noGrp="1"/>
          </p:cNvSpPr>
          <p:nvPr>
            <p:ph type="dt" idx="10"/>
          </p:nvPr>
        </p:nvSpPr>
        <p:spPr>
          <a:xfrm>
            <a:off x="3884613" y="0"/>
            <a:ext cx="2971800" cy="458788"/>
          </a:xfrm>
          <a:prstGeom prst="rect">
            <a:avLst/>
          </a:prstGeom>
        </p:spPr>
        <p:txBody>
          <a:bodyPr/>
          <a:lstStyle/>
          <a:p>
            <a:pPr>
              <a:defRPr/>
            </a:pPr>
            <a:endParaRPr lang="en-US" altLang="en-US" dirty="0"/>
          </a:p>
        </p:txBody>
      </p:sp>
      <p:sp>
        <p:nvSpPr>
          <p:cNvPr id="5" name="Footer Placeholder 4"/>
          <p:cNvSpPr>
            <a:spLocks noGrp="1"/>
          </p:cNvSpPr>
          <p:nvPr>
            <p:ph type="ftr" sz="quarter" idx="11"/>
          </p:nvPr>
        </p:nvSpPr>
        <p:spPr>
          <a:xfrm>
            <a:off x="0" y="8685213"/>
            <a:ext cx="2971800" cy="458787"/>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4052497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50"/>
            <a:ext cx="5486400" cy="3600450"/>
          </a:xfrm>
        </p:spPr>
        <p:txBody>
          <a:bodyPr/>
          <a:lstStyle/>
          <a:p>
            <a:endParaRPr lang="en-US"/>
          </a:p>
        </p:txBody>
      </p:sp>
      <p:sp>
        <p:nvSpPr>
          <p:cNvPr id="4" name="Footer Placeholder 3"/>
          <p:cNvSpPr>
            <a:spLocks noGrp="1"/>
          </p:cNvSpPr>
          <p:nvPr>
            <p:ph type="ftr" sz="quarter" idx="10"/>
          </p:nvPr>
        </p:nvSpPr>
        <p:spPr>
          <a:xfrm>
            <a:off x="0" y="8685213"/>
            <a:ext cx="2971800" cy="458787"/>
          </a:xfrm>
        </p:spPr>
        <p:txBody>
          <a:bodyPr/>
          <a:lstStyle/>
          <a:p>
            <a:endParaRPr lang="en-US"/>
          </a:p>
        </p:txBody>
      </p:sp>
      <p:sp>
        <p:nvSpPr>
          <p:cNvPr id="5" name="Date Placeholder 4"/>
          <p:cNvSpPr>
            <a:spLocks noGrp="1"/>
          </p:cNvSpPr>
          <p:nvPr>
            <p:ph type="dt" idx="11"/>
          </p:nvPr>
        </p:nvSpPr>
        <p:spPr>
          <a:xfrm>
            <a:off x="3884613" y="0"/>
            <a:ext cx="2971800" cy="458788"/>
          </a:xfrm>
        </p:spPr>
        <p:txBody>
          <a:bodyPr/>
          <a:lstStyle/>
          <a:p>
            <a:fld id="{ED4D0AA9-D6B6-4CFC-A45D-C6C85D7C7646}" type="datetime1">
              <a:rPr lang="en-US" smtClean="0"/>
              <a:t>11/27/2019</a:t>
            </a:fld>
            <a:endParaRPr lang="en-US"/>
          </a:p>
        </p:txBody>
      </p:sp>
    </p:spTree>
    <p:extLst>
      <p:ext uri="{BB962C8B-B14F-4D97-AF65-F5344CB8AC3E}">
        <p14:creationId xmlns:p14="http://schemas.microsoft.com/office/powerpoint/2010/main" val="5820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bwMode="auto">
          <a:xfrm>
            <a:off x="1370013" y="1143000"/>
            <a:ext cx="4117975" cy="308768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p:cNvSpPr>
            <a:spLocks noGrp="1" noChangeArrowheads="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baseline="0" dirty="0"/>
          </a:p>
        </p:txBody>
      </p:sp>
      <p:sp>
        <p:nvSpPr>
          <p:cNvPr id="4" name="Date Placeholder 3"/>
          <p:cNvSpPr>
            <a:spLocks noGrp="1"/>
          </p:cNvSpPr>
          <p:nvPr>
            <p:ph type="dt" idx="10"/>
          </p:nvPr>
        </p:nvSpPr>
        <p:spPr>
          <a:xfrm>
            <a:off x="3884613" y="0"/>
            <a:ext cx="2971800" cy="458788"/>
          </a:xfrm>
          <a:prstGeom prst="rect">
            <a:avLst/>
          </a:prstGeom>
        </p:spPr>
        <p:txBody>
          <a:bodyPr/>
          <a:lstStyle/>
          <a:p>
            <a:pPr>
              <a:defRPr/>
            </a:pPr>
            <a:endParaRPr lang="en-US" altLang="en-US" dirty="0"/>
          </a:p>
        </p:txBody>
      </p:sp>
      <p:sp>
        <p:nvSpPr>
          <p:cNvPr id="5" name="Footer Placeholder 4"/>
          <p:cNvSpPr>
            <a:spLocks noGrp="1"/>
          </p:cNvSpPr>
          <p:nvPr>
            <p:ph type="ftr" sz="quarter" idx="11"/>
          </p:nvPr>
        </p:nvSpPr>
        <p:spPr>
          <a:xfrm>
            <a:off x="0" y="8685213"/>
            <a:ext cx="2971800" cy="458787"/>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707557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xfrm>
            <a:off x="1370013" y="1143000"/>
            <a:ext cx="4117975" cy="308768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noChangeArrowheads="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None/>
            </a:pPr>
            <a:r>
              <a:rPr lang="en-US" altLang="en-US" b="1" dirty="0"/>
              <a:t>Informational:</a:t>
            </a:r>
          </a:p>
          <a:p>
            <a:pPr eaLnBrk="1" hangingPunct="1">
              <a:spcBef>
                <a:spcPct val="0"/>
              </a:spcBef>
            </a:pPr>
            <a:r>
              <a:rPr lang="en-US" altLang="en-US" b="1" dirty="0"/>
              <a:t>Some treasury bonds may produce exempt interest for federal purposes</a:t>
            </a:r>
          </a:p>
          <a:p>
            <a:pPr marL="647799" lvl="1" eaLnBrk="1" hangingPunct="1">
              <a:spcBef>
                <a:spcPct val="0"/>
              </a:spcBef>
              <a:buFontTx/>
              <a:buChar char="•"/>
            </a:pPr>
            <a:r>
              <a:rPr lang="en-US" altLang="en-US" b="1" dirty="0"/>
              <a:t>Certain “EE” or “I” bonds used for qualified education purposes</a:t>
            </a:r>
          </a:p>
          <a:p>
            <a:pPr marL="647799" lvl="1" eaLnBrk="1" hangingPunct="1">
              <a:spcBef>
                <a:spcPct val="0"/>
              </a:spcBef>
              <a:buFontTx/>
              <a:buChar char="•"/>
            </a:pPr>
            <a:r>
              <a:rPr lang="en-US" altLang="en-US" b="1" dirty="0"/>
              <a:t>Requires Form 8815 – which is out of scope</a:t>
            </a:r>
          </a:p>
          <a:p>
            <a:pPr eaLnBrk="1" hangingPunct="1">
              <a:spcBef>
                <a:spcPct val="0"/>
              </a:spcBef>
            </a:pPr>
            <a:endParaRPr lang="en-US" altLang="en-US" b="1" dirty="0"/>
          </a:p>
        </p:txBody>
      </p:sp>
      <p:sp>
        <p:nvSpPr>
          <p:cNvPr id="4" name="Date Placeholder 3"/>
          <p:cNvSpPr>
            <a:spLocks noGrp="1"/>
          </p:cNvSpPr>
          <p:nvPr>
            <p:ph type="dt" idx="10"/>
          </p:nvPr>
        </p:nvSpPr>
        <p:spPr>
          <a:xfrm>
            <a:off x="3884613" y="0"/>
            <a:ext cx="2971800" cy="458788"/>
          </a:xfrm>
          <a:prstGeom prst="rect">
            <a:avLst/>
          </a:prstGeom>
        </p:spPr>
        <p:txBody>
          <a:bodyPr/>
          <a:lstStyle/>
          <a:p>
            <a:pPr>
              <a:defRPr/>
            </a:pPr>
            <a:endParaRPr lang="en-US" altLang="en-US" dirty="0"/>
          </a:p>
        </p:txBody>
      </p:sp>
      <p:sp>
        <p:nvSpPr>
          <p:cNvPr id="5" name="Footer Placeholder 4"/>
          <p:cNvSpPr>
            <a:spLocks noGrp="1"/>
          </p:cNvSpPr>
          <p:nvPr>
            <p:ph type="ftr" sz="quarter" idx="11"/>
          </p:nvPr>
        </p:nvSpPr>
        <p:spPr>
          <a:xfrm>
            <a:off x="0" y="8685213"/>
            <a:ext cx="2971800" cy="458787"/>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1674468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normAutofit/>
          </a:bodyPr>
          <a:lstStyle/>
          <a:p>
            <a:r>
              <a:rPr lang="en-US" b="1" dirty="0"/>
              <a:t>Early withdrawal penalty</a:t>
            </a:r>
            <a:r>
              <a:rPr lang="en-US" b="1" baseline="0" dirty="0"/>
              <a:t> common with early withdrawal of CD</a:t>
            </a:r>
            <a:endParaRPr lang="en-US" b="1" dirty="0"/>
          </a:p>
        </p:txBody>
      </p:sp>
      <p:sp>
        <p:nvSpPr>
          <p:cNvPr id="4" name="Date Placeholder 3"/>
          <p:cNvSpPr>
            <a:spLocks noGrp="1"/>
          </p:cNvSpPr>
          <p:nvPr>
            <p:ph type="dt" idx="10"/>
          </p:nvPr>
        </p:nvSpPr>
        <p:spPr>
          <a:xfrm>
            <a:off x="3884613" y="0"/>
            <a:ext cx="2971800" cy="458788"/>
          </a:xfrm>
          <a:prstGeom prst="rect">
            <a:avLst/>
          </a:prstGeom>
        </p:spPr>
        <p:txBody>
          <a:bodyPr/>
          <a:lstStyle/>
          <a:p>
            <a:pPr>
              <a:defRPr/>
            </a:pPr>
            <a:endParaRPr lang="en-US" altLang="en-US" dirty="0"/>
          </a:p>
        </p:txBody>
      </p:sp>
      <p:sp>
        <p:nvSpPr>
          <p:cNvPr id="5" name="Footer Placeholder 4"/>
          <p:cNvSpPr>
            <a:spLocks noGrp="1"/>
          </p:cNvSpPr>
          <p:nvPr>
            <p:ph type="ftr" sz="quarter" idx="11"/>
          </p:nvPr>
        </p:nvSpPr>
        <p:spPr>
          <a:xfrm>
            <a:off x="0" y="8685213"/>
            <a:ext cx="2971800" cy="458787"/>
          </a:xfrm>
          <a:prstGeom prst="rect">
            <a:avLst/>
          </a:prstGeom>
        </p:spPr>
        <p:txBody>
          <a:bodyPr/>
          <a:lstStyle/>
          <a:p>
            <a:pPr>
              <a:defRPr/>
            </a:pPr>
            <a:endParaRPr lang="en-US" altLang="en-US" dirty="0"/>
          </a:p>
        </p:txBody>
      </p:sp>
    </p:spTree>
    <p:extLst>
      <p:ext uri="{BB962C8B-B14F-4D97-AF65-F5344CB8AC3E}">
        <p14:creationId xmlns:p14="http://schemas.microsoft.com/office/powerpoint/2010/main" val="498062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670"/>
            <a:ext cx="9144000" cy="13271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7" name="Rectangle 6"/>
          <p:cNvSpPr/>
          <p:nvPr/>
        </p:nvSpPr>
        <p:spPr>
          <a:xfrm>
            <a:off x="2" y="1218977"/>
            <a:ext cx="6599583" cy="3901440"/>
          </a:xfrm>
          <a:prstGeom prst="rect">
            <a:avLst/>
          </a:prstGeom>
          <a:solidFill>
            <a:srgbClr val="CF2124"/>
          </a:solidFill>
          <a:ln>
            <a:solidFill>
              <a:srgbClr val="CF21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3" name="Subtitle 2"/>
          <p:cNvSpPr>
            <a:spLocks noGrp="1"/>
          </p:cNvSpPr>
          <p:nvPr>
            <p:ph type="subTitle" idx="1"/>
          </p:nvPr>
        </p:nvSpPr>
        <p:spPr>
          <a:xfrm>
            <a:off x="687377" y="3697342"/>
            <a:ext cx="5224830" cy="1112839"/>
          </a:xfrm>
          <a:prstGeom prst="rect">
            <a:avLst/>
          </a:prstGeom>
        </p:spPr>
        <p:txBody>
          <a:bodyPr anchor="ctr">
            <a:noAutofit/>
          </a:bodyPr>
          <a:lstStyle>
            <a:lvl1pPr marL="0" indent="0" algn="ctr">
              <a:spcBef>
                <a:spcPts val="0"/>
              </a:spcBef>
              <a:buNone/>
              <a:defRPr sz="1800">
                <a:solidFill>
                  <a:schemeClr val="bg1"/>
                </a:solidFill>
              </a:defRPr>
            </a:lvl1pPr>
            <a:lvl2pPr marL="257169" indent="0" algn="ctr">
              <a:buNone/>
              <a:defRPr>
                <a:solidFill>
                  <a:schemeClr val="tx1">
                    <a:tint val="75000"/>
                  </a:schemeClr>
                </a:solidFill>
              </a:defRPr>
            </a:lvl2pPr>
            <a:lvl3pPr marL="514338" indent="0" algn="ctr">
              <a:buNone/>
              <a:defRPr>
                <a:solidFill>
                  <a:schemeClr val="tx1">
                    <a:tint val="75000"/>
                  </a:schemeClr>
                </a:solidFill>
              </a:defRPr>
            </a:lvl3pPr>
            <a:lvl4pPr marL="771506" indent="0" algn="ctr">
              <a:buNone/>
              <a:defRPr>
                <a:solidFill>
                  <a:schemeClr val="tx1">
                    <a:tint val="75000"/>
                  </a:schemeClr>
                </a:solidFill>
              </a:defRPr>
            </a:lvl4pPr>
            <a:lvl5pPr marL="1028675" indent="0" algn="ctr">
              <a:buNone/>
              <a:defRPr>
                <a:solidFill>
                  <a:schemeClr val="tx1">
                    <a:tint val="75000"/>
                  </a:schemeClr>
                </a:solidFill>
              </a:defRPr>
            </a:lvl5pPr>
            <a:lvl6pPr marL="1285843" indent="0" algn="ctr">
              <a:buNone/>
              <a:defRPr>
                <a:solidFill>
                  <a:schemeClr val="tx1">
                    <a:tint val="75000"/>
                  </a:schemeClr>
                </a:solidFill>
              </a:defRPr>
            </a:lvl6pPr>
            <a:lvl7pPr marL="1543012" indent="0" algn="ctr">
              <a:buNone/>
              <a:defRPr>
                <a:solidFill>
                  <a:schemeClr val="tx1">
                    <a:tint val="75000"/>
                  </a:schemeClr>
                </a:solidFill>
              </a:defRPr>
            </a:lvl7pPr>
            <a:lvl8pPr marL="1800180" indent="0" algn="ctr">
              <a:buNone/>
              <a:defRPr>
                <a:solidFill>
                  <a:schemeClr val="tx1">
                    <a:tint val="75000"/>
                  </a:schemeClr>
                </a:solidFill>
              </a:defRPr>
            </a:lvl8pPr>
            <a:lvl9pPr marL="2057349" indent="0" algn="ctr">
              <a:buNone/>
              <a:defRPr>
                <a:solidFill>
                  <a:schemeClr val="tx1">
                    <a:tint val="75000"/>
                  </a:schemeClr>
                </a:solidFill>
              </a:defRPr>
            </a:lvl9pPr>
          </a:lstStyle>
          <a:p>
            <a:r>
              <a:rPr lang="en-US"/>
              <a:t>Click to edit Master subtitle style</a:t>
            </a:r>
            <a:endParaRPr lang="en-US" dirty="0"/>
          </a:p>
        </p:txBody>
      </p:sp>
      <p:sp>
        <p:nvSpPr>
          <p:cNvPr id="8" name="Rectangle 7"/>
          <p:cNvSpPr/>
          <p:nvPr/>
        </p:nvSpPr>
        <p:spPr>
          <a:xfrm>
            <a:off x="2" y="5056023"/>
            <a:ext cx="6599583"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0" name="Rectangle 9"/>
          <p:cNvSpPr/>
          <p:nvPr/>
        </p:nvSpPr>
        <p:spPr>
          <a:xfrm>
            <a:off x="2" y="5056022"/>
            <a:ext cx="6599583"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6" name="Title 5"/>
          <p:cNvSpPr>
            <a:spLocks noGrp="1"/>
          </p:cNvSpPr>
          <p:nvPr>
            <p:ph type="title"/>
          </p:nvPr>
        </p:nvSpPr>
        <p:spPr>
          <a:xfrm>
            <a:off x="685842" y="1875512"/>
            <a:ext cx="5227900" cy="1219200"/>
          </a:xfrm>
        </p:spPr>
        <p:txBody>
          <a:bodyPr>
            <a:noAutofit/>
          </a:bodyPr>
          <a:lstStyle>
            <a:lvl1pPr algn="ctr">
              <a:defRPr sz="2475"/>
            </a:lvl1pPr>
          </a:lstStyle>
          <a:p>
            <a:r>
              <a:rPr lang="en-US"/>
              <a:t>Click to edit Master title style</a:t>
            </a:r>
            <a:endParaRPr lang="en-US" dirty="0"/>
          </a:p>
        </p:txBody>
      </p:sp>
      <p:sp>
        <p:nvSpPr>
          <p:cNvPr id="9" name="Rectangle 8"/>
          <p:cNvSpPr/>
          <p:nvPr/>
        </p:nvSpPr>
        <p:spPr>
          <a:xfrm>
            <a:off x="1" y="5080555"/>
            <a:ext cx="6601968"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11" name="Date Placeholder 3">
            <a:extLst>
              <a:ext uri="{FF2B5EF4-FFF2-40B4-BE49-F238E27FC236}">
                <a16:creationId xmlns:a16="http://schemas.microsoft.com/office/drawing/2014/main" id="{325D16B6-152B-4FDE-BF54-4398ECB14290}"/>
              </a:ext>
            </a:extLst>
          </p:cNvPr>
          <p:cNvSpPr>
            <a:spLocks noGrp="1"/>
          </p:cNvSpPr>
          <p:nvPr>
            <p:ph type="dt" sz="half" idx="2"/>
          </p:nvPr>
        </p:nvSpPr>
        <p:spPr>
          <a:xfrm>
            <a:off x="1431235" y="6265308"/>
            <a:ext cx="1000392" cy="365125"/>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a:t>11-27-2019 v1a</a:t>
            </a:r>
          </a:p>
        </p:txBody>
      </p:sp>
      <p:sp>
        <p:nvSpPr>
          <p:cNvPr id="12" name="Footer Placeholder 4">
            <a:extLst>
              <a:ext uri="{FF2B5EF4-FFF2-40B4-BE49-F238E27FC236}">
                <a16:creationId xmlns:a16="http://schemas.microsoft.com/office/drawing/2014/main" id="{534A7236-1F7D-4C44-9FB2-218DB8E05CA8}"/>
              </a:ext>
            </a:extLst>
          </p:cNvPr>
          <p:cNvSpPr>
            <a:spLocks noGrp="1"/>
          </p:cNvSpPr>
          <p:nvPr>
            <p:ph type="ftr" sz="quarter" idx="3"/>
          </p:nvPr>
        </p:nvSpPr>
        <p:spPr>
          <a:xfrm>
            <a:off x="2607366" y="6265308"/>
            <a:ext cx="28956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a:t>NTTC Training ala NJ – TY2019</a:t>
            </a:r>
          </a:p>
        </p:txBody>
      </p:sp>
      <p:sp>
        <p:nvSpPr>
          <p:cNvPr id="13" name="Slide Number Placeholder 5">
            <a:extLst>
              <a:ext uri="{FF2B5EF4-FFF2-40B4-BE49-F238E27FC236}">
                <a16:creationId xmlns:a16="http://schemas.microsoft.com/office/drawing/2014/main" id="{50BAE30B-22A1-41E6-98B6-04A1B88E0F68}"/>
              </a:ext>
            </a:extLst>
          </p:cNvPr>
          <p:cNvSpPr>
            <a:spLocks noGrp="1"/>
          </p:cNvSpPr>
          <p:nvPr>
            <p:ph type="sldNum" sz="quarter" idx="4"/>
          </p:nvPr>
        </p:nvSpPr>
        <p:spPr>
          <a:xfrm>
            <a:off x="457204" y="6265308"/>
            <a:ext cx="702365"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F56DB09B-2E1E-48D6-BF38-233787F9BAB1}" type="slidenum">
              <a:rPr lang="en-US" smtClean="0"/>
              <a:t>‹#›</a:t>
            </a:fld>
            <a:endParaRPr lang="en-US"/>
          </a:p>
        </p:txBody>
      </p:sp>
    </p:spTree>
    <p:extLst>
      <p:ext uri="{BB962C8B-B14F-4D97-AF65-F5344CB8AC3E}">
        <p14:creationId xmlns:p14="http://schemas.microsoft.com/office/powerpoint/2010/main" val="462090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11-27-2019 v1a</a:t>
            </a:r>
          </a:p>
        </p:txBody>
      </p:sp>
      <p:sp>
        <p:nvSpPr>
          <p:cNvPr id="4" name="Footer Placeholder 3"/>
          <p:cNvSpPr>
            <a:spLocks noGrp="1"/>
          </p:cNvSpPr>
          <p:nvPr>
            <p:ph type="ftr" sz="quarter" idx="11"/>
          </p:nvPr>
        </p:nvSpPr>
        <p:spPr/>
        <p:txBody>
          <a:bodyPr/>
          <a:lstStyle/>
          <a:p>
            <a:r>
              <a:rPr lang="en-US"/>
              <a:t>NTTC Training ala NJ – TY2019</a:t>
            </a:r>
          </a:p>
        </p:txBody>
      </p:sp>
      <p:sp>
        <p:nvSpPr>
          <p:cNvPr id="5" name="Slide Number Placeholder 4"/>
          <p:cNvSpPr>
            <a:spLocks noGrp="1"/>
          </p:cNvSpPr>
          <p:nvPr>
            <p:ph type="sldNum" sz="quarter" idx="12"/>
          </p:nvPr>
        </p:nvSpPr>
        <p:spPr/>
        <p:txBody>
          <a:bodyPr/>
          <a:lstStyle/>
          <a:p>
            <a:fld id="{F56DB09B-2E1E-48D6-BF38-233787F9BAB1}" type="slidenum">
              <a:rPr lang="en-US" smtClean="0"/>
              <a:t>‹#›</a:t>
            </a:fld>
            <a:endParaRPr lang="en-US"/>
          </a:p>
        </p:txBody>
      </p:sp>
      <p:sp>
        <p:nvSpPr>
          <p:cNvPr id="6" name="Text Placeholder 5"/>
          <p:cNvSpPr>
            <a:spLocks noGrp="1"/>
          </p:cNvSpPr>
          <p:nvPr>
            <p:ph type="body" sz="quarter" idx="15"/>
          </p:nvPr>
        </p:nvSpPr>
        <p:spPr>
          <a:xfrm>
            <a:off x="962025" y="1754188"/>
            <a:ext cx="3497580" cy="4022725"/>
          </a:xfrm>
        </p:spPr>
        <p:txBody>
          <a:bodyPr/>
          <a:lstStyle/>
          <a:p>
            <a:pPr lvl="0"/>
            <a:r>
              <a:rPr lang="en-US"/>
              <a:t>Click to edit Master text styles</a:t>
            </a:r>
          </a:p>
          <a:p>
            <a:pPr lvl="1"/>
            <a:r>
              <a:rPr lang="en-US"/>
              <a:t>Second level</a:t>
            </a:r>
          </a:p>
          <a:p>
            <a:pPr lvl="2"/>
            <a:r>
              <a:rPr lang="en-US"/>
              <a:t>Third level</a:t>
            </a:r>
          </a:p>
        </p:txBody>
      </p:sp>
      <p:sp>
        <p:nvSpPr>
          <p:cNvPr id="8" name="Text Placeholder 7"/>
          <p:cNvSpPr>
            <a:spLocks noGrp="1"/>
          </p:cNvSpPr>
          <p:nvPr>
            <p:ph type="body" sz="quarter" idx="16"/>
          </p:nvPr>
        </p:nvSpPr>
        <p:spPr>
          <a:xfrm>
            <a:off x="4797029" y="1754188"/>
            <a:ext cx="3497580" cy="4022725"/>
          </a:xfrm>
        </p:spPr>
        <p:txBody>
          <a:body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6574646"/>
      </p:ext>
    </p:extLst>
  </p:cSld>
  <p:clrMapOvr>
    <a:masterClrMapping/>
  </p:clrMapOvr>
  <p:extLst>
    <p:ext uri="{DCECCB84-F9BA-43D5-87BE-67443E8EF086}">
      <p15:sldGuideLst xmlns:p15="http://schemas.microsoft.com/office/powerpoint/2012/main">
        <p15:guide id="6" pos="52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52500" y="1535117"/>
            <a:ext cx="3497580" cy="639763"/>
          </a:xfrm>
          <a:prstGeom prst="rect">
            <a:avLst/>
          </a:prstGeom>
        </p:spPr>
        <p:txBody>
          <a:bodyPr anchor="b"/>
          <a:lstStyle>
            <a:lvl1pPr marL="0" indent="0">
              <a:buNone/>
              <a:defRPr sz="1575" b="1"/>
            </a:lvl1pPr>
            <a:lvl2pPr marL="257169" indent="0">
              <a:buNone/>
              <a:defRPr sz="1125" b="1"/>
            </a:lvl2pPr>
            <a:lvl3pPr marL="514338"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5" name="Text Placeholder 4"/>
          <p:cNvSpPr>
            <a:spLocks noGrp="1"/>
          </p:cNvSpPr>
          <p:nvPr>
            <p:ph type="body" sz="quarter" idx="3"/>
          </p:nvPr>
        </p:nvSpPr>
        <p:spPr>
          <a:xfrm>
            <a:off x="4806462" y="1535117"/>
            <a:ext cx="3497580" cy="639763"/>
          </a:xfrm>
          <a:prstGeom prst="rect">
            <a:avLst/>
          </a:prstGeom>
        </p:spPr>
        <p:txBody>
          <a:bodyPr anchor="b">
            <a:noAutofit/>
          </a:bodyPr>
          <a:lstStyle>
            <a:lvl1pPr marL="0" indent="0">
              <a:buNone/>
              <a:defRPr sz="1575" b="1"/>
            </a:lvl1pPr>
            <a:lvl2pPr marL="257169" indent="0">
              <a:buNone/>
              <a:defRPr sz="1125" b="1"/>
            </a:lvl2pPr>
            <a:lvl3pPr marL="514338"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7" name="Date Placeholder 6"/>
          <p:cNvSpPr>
            <a:spLocks noGrp="1"/>
          </p:cNvSpPr>
          <p:nvPr>
            <p:ph type="dt" sz="half" idx="10"/>
          </p:nvPr>
        </p:nvSpPr>
        <p:spPr/>
        <p:txBody>
          <a:bodyPr/>
          <a:lstStyle/>
          <a:p>
            <a:r>
              <a:rPr lang="en-US"/>
              <a:t>11-27-2019 v1a</a:t>
            </a:r>
          </a:p>
        </p:txBody>
      </p:sp>
      <p:sp>
        <p:nvSpPr>
          <p:cNvPr id="8" name="Footer Placeholder 7"/>
          <p:cNvSpPr>
            <a:spLocks noGrp="1"/>
          </p:cNvSpPr>
          <p:nvPr>
            <p:ph type="ftr" sz="quarter" idx="11"/>
          </p:nvPr>
        </p:nvSpPr>
        <p:spPr/>
        <p:txBody>
          <a:bodyPr/>
          <a:lstStyle/>
          <a:p>
            <a:r>
              <a:rPr lang="en-US"/>
              <a:t>NTTC Training ala NJ – TY2019</a:t>
            </a:r>
          </a:p>
        </p:txBody>
      </p:sp>
      <p:sp>
        <p:nvSpPr>
          <p:cNvPr id="9" name="Slide Number Placeholder 8"/>
          <p:cNvSpPr>
            <a:spLocks noGrp="1"/>
          </p:cNvSpPr>
          <p:nvPr>
            <p:ph type="sldNum" sz="quarter" idx="12"/>
          </p:nvPr>
        </p:nvSpPr>
        <p:spPr/>
        <p:txBody>
          <a:bodyPr/>
          <a:lstStyle/>
          <a:p>
            <a:fld id="{F56DB09B-2E1E-48D6-BF38-233787F9BAB1}" type="slidenum">
              <a:rPr lang="en-US" smtClean="0"/>
              <a:t>‹#›</a:t>
            </a:fld>
            <a:endParaRPr lang="en-US"/>
          </a:p>
        </p:txBody>
      </p:sp>
      <p:sp>
        <p:nvSpPr>
          <p:cNvPr id="10" name="Text Placeholder 9"/>
          <p:cNvSpPr>
            <a:spLocks noGrp="1"/>
          </p:cNvSpPr>
          <p:nvPr>
            <p:ph type="body" sz="quarter" idx="13"/>
          </p:nvPr>
        </p:nvSpPr>
        <p:spPr>
          <a:xfrm>
            <a:off x="952501" y="2174878"/>
            <a:ext cx="3498056" cy="3779839"/>
          </a:xfrm>
        </p:spPr>
        <p:txBody>
          <a:bodyPr>
            <a:normAutofit/>
          </a:bodyPr>
          <a:lstStyle>
            <a:lvl1pPr>
              <a:defRPr sz="1575"/>
            </a:lvl1pPr>
            <a:lvl2pPr>
              <a:defRPr sz="1350"/>
            </a:lvl2pPr>
            <a:lvl3pPr>
              <a:defRPr sz="1125"/>
            </a:lvl3pPr>
          </a:lstStyle>
          <a:p>
            <a:pPr lvl="0"/>
            <a:r>
              <a:rPr lang="en-US"/>
              <a:t>Click to edit Master text styles</a:t>
            </a:r>
          </a:p>
          <a:p>
            <a:pPr lvl="1"/>
            <a:r>
              <a:rPr lang="en-US"/>
              <a:t>Second level</a:t>
            </a:r>
          </a:p>
          <a:p>
            <a:pPr lvl="2"/>
            <a:r>
              <a:rPr lang="en-US"/>
              <a:t>Third level</a:t>
            </a:r>
          </a:p>
        </p:txBody>
      </p:sp>
      <p:sp>
        <p:nvSpPr>
          <p:cNvPr id="13" name="Text Placeholder 12"/>
          <p:cNvSpPr>
            <a:spLocks noGrp="1"/>
          </p:cNvSpPr>
          <p:nvPr>
            <p:ph type="body" sz="quarter" idx="14"/>
          </p:nvPr>
        </p:nvSpPr>
        <p:spPr>
          <a:xfrm>
            <a:off x="4806462" y="2174878"/>
            <a:ext cx="3497580" cy="3779839"/>
          </a:xfrm>
        </p:spPr>
        <p:txBody>
          <a:bodyPr>
            <a:normAutofit/>
          </a:bodyPr>
          <a:lstStyle>
            <a:lvl1pPr>
              <a:defRPr sz="1575"/>
            </a:lvl1pPr>
            <a:lvl2pPr>
              <a:defRPr sz="1350"/>
            </a:lvl2pPr>
            <a:lvl3pPr>
              <a:defRPr sz="1125"/>
            </a:lvl3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93529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Over">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959125" y="1761437"/>
            <a:ext cx="7315200" cy="2221287"/>
          </a:xfrm>
        </p:spPr>
        <p:txBody>
          <a:body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958850" y="4108451"/>
            <a:ext cx="7315200" cy="1780116"/>
          </a:xfrm>
        </p:spPr>
        <p:txBody>
          <a:bodyPr/>
          <a:lstStyle/>
          <a:p>
            <a:pPr lvl="0"/>
            <a:r>
              <a:rPr lang="en-US"/>
              <a:t>Click to edit Master text styles</a:t>
            </a:r>
          </a:p>
          <a:p>
            <a:pPr lvl="1"/>
            <a:r>
              <a:rPr lang="en-US"/>
              <a:t>Second level</a:t>
            </a:r>
          </a:p>
        </p:txBody>
      </p:sp>
      <p:sp>
        <p:nvSpPr>
          <p:cNvPr id="14" name="Date Placeholder 3">
            <a:extLst>
              <a:ext uri="{FF2B5EF4-FFF2-40B4-BE49-F238E27FC236}">
                <a16:creationId xmlns:a16="http://schemas.microsoft.com/office/drawing/2014/main" id="{3FEE0182-5E6E-47B8-86E9-CC065BBEA7B7}"/>
              </a:ext>
            </a:extLst>
          </p:cNvPr>
          <p:cNvSpPr>
            <a:spLocks noGrp="1"/>
          </p:cNvSpPr>
          <p:nvPr>
            <p:ph type="dt" sz="half" idx="2"/>
          </p:nvPr>
        </p:nvSpPr>
        <p:spPr>
          <a:xfrm>
            <a:off x="1431235" y="6265308"/>
            <a:ext cx="1000392" cy="365125"/>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a:t>11-27-2019 v1a</a:t>
            </a:r>
          </a:p>
        </p:txBody>
      </p:sp>
      <p:sp>
        <p:nvSpPr>
          <p:cNvPr id="15" name="Footer Placeholder 4">
            <a:extLst>
              <a:ext uri="{FF2B5EF4-FFF2-40B4-BE49-F238E27FC236}">
                <a16:creationId xmlns:a16="http://schemas.microsoft.com/office/drawing/2014/main" id="{D13BC5E4-D997-4149-8D6E-66A51B9900CE}"/>
              </a:ext>
            </a:extLst>
          </p:cNvPr>
          <p:cNvSpPr>
            <a:spLocks noGrp="1"/>
          </p:cNvSpPr>
          <p:nvPr>
            <p:ph type="ftr" sz="quarter" idx="3"/>
          </p:nvPr>
        </p:nvSpPr>
        <p:spPr>
          <a:xfrm>
            <a:off x="2607366" y="6265308"/>
            <a:ext cx="28956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a:t>NTTC Training ala NJ – TY2019</a:t>
            </a:r>
          </a:p>
        </p:txBody>
      </p:sp>
      <p:sp>
        <p:nvSpPr>
          <p:cNvPr id="16" name="Slide Number Placeholder 5">
            <a:extLst>
              <a:ext uri="{FF2B5EF4-FFF2-40B4-BE49-F238E27FC236}">
                <a16:creationId xmlns:a16="http://schemas.microsoft.com/office/drawing/2014/main" id="{FA6B5DDA-0C49-44A9-B553-0066B756A883}"/>
              </a:ext>
            </a:extLst>
          </p:cNvPr>
          <p:cNvSpPr>
            <a:spLocks noGrp="1"/>
          </p:cNvSpPr>
          <p:nvPr>
            <p:ph type="sldNum" sz="quarter" idx="4"/>
          </p:nvPr>
        </p:nvSpPr>
        <p:spPr>
          <a:xfrm>
            <a:off x="457204" y="6265308"/>
            <a:ext cx="702365"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F56DB09B-2E1E-48D6-BF38-233787F9BAB1}" type="slidenum">
              <a:rPr lang="en-US" smtClean="0"/>
              <a:t>‹#›</a:t>
            </a:fld>
            <a:endParaRPr lang="en-US"/>
          </a:p>
        </p:txBody>
      </p:sp>
    </p:spTree>
    <p:extLst>
      <p:ext uri="{BB962C8B-B14F-4D97-AF65-F5344CB8AC3E}">
        <p14:creationId xmlns:p14="http://schemas.microsoft.com/office/powerpoint/2010/main" val="3184401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11-27-2019 v1a</a:t>
            </a:r>
          </a:p>
        </p:txBody>
      </p:sp>
      <p:sp>
        <p:nvSpPr>
          <p:cNvPr id="4" name="Footer Placeholder 3"/>
          <p:cNvSpPr>
            <a:spLocks noGrp="1"/>
          </p:cNvSpPr>
          <p:nvPr>
            <p:ph type="ftr" sz="quarter" idx="11"/>
          </p:nvPr>
        </p:nvSpPr>
        <p:spPr/>
        <p:txBody>
          <a:bodyPr/>
          <a:lstStyle/>
          <a:p>
            <a:r>
              <a:rPr lang="en-US"/>
              <a:t>NTTC Training ala NJ – TY2019</a:t>
            </a:r>
          </a:p>
        </p:txBody>
      </p:sp>
      <p:sp>
        <p:nvSpPr>
          <p:cNvPr id="5" name="Slide Number Placeholder 4"/>
          <p:cNvSpPr>
            <a:spLocks noGrp="1"/>
          </p:cNvSpPr>
          <p:nvPr>
            <p:ph type="sldNum" sz="quarter" idx="12"/>
          </p:nvPr>
        </p:nvSpPr>
        <p:spPr/>
        <p:txBody>
          <a:bodyPr/>
          <a:lstStyle/>
          <a:p>
            <a:fld id="{F56DB09B-2E1E-48D6-BF38-233787F9BAB1}" type="slidenum">
              <a:rPr lang="en-US" smtClean="0"/>
              <a:t>‹#›</a:t>
            </a:fld>
            <a:endParaRPr lang="en-US"/>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13692094"/>
      </p:ext>
    </p:extLst>
  </p:cSld>
  <p:clrMapOvr>
    <a:masterClrMapping/>
  </p:clrMapOvr>
  <p:extLst>
    <p:ext uri="{DCECCB84-F9BA-43D5-87BE-67443E8EF086}">
      <p15:sldGuideLst xmlns:p15="http://schemas.microsoft.com/office/powerpoint/2012/main">
        <p15:guide id="6" pos="520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11-27-2019 v1a</a:t>
            </a:r>
          </a:p>
        </p:txBody>
      </p:sp>
      <p:sp>
        <p:nvSpPr>
          <p:cNvPr id="3" name="Footer Placeholder 2"/>
          <p:cNvSpPr>
            <a:spLocks noGrp="1"/>
          </p:cNvSpPr>
          <p:nvPr>
            <p:ph type="ftr" sz="quarter" idx="11"/>
          </p:nvPr>
        </p:nvSpPr>
        <p:spPr/>
        <p:txBody>
          <a:bodyPr/>
          <a:lstStyle/>
          <a:p>
            <a:r>
              <a:rPr lang="en-US"/>
              <a:t>NTTC Training ala NJ – TY2019</a:t>
            </a:r>
          </a:p>
        </p:txBody>
      </p:sp>
      <p:sp>
        <p:nvSpPr>
          <p:cNvPr id="4" name="Slide Number Placeholder 3"/>
          <p:cNvSpPr>
            <a:spLocks noGrp="1"/>
          </p:cNvSpPr>
          <p:nvPr>
            <p:ph type="sldNum" sz="quarter" idx="12"/>
          </p:nvPr>
        </p:nvSpPr>
        <p:spPr/>
        <p:txBody>
          <a:bodyPr/>
          <a:lstStyle/>
          <a:p>
            <a:fld id="{F56DB09B-2E1E-48D6-BF38-233787F9BAB1}" type="slidenum">
              <a:rPr lang="en-US" smtClean="0"/>
              <a:t>‹#›</a:t>
            </a:fld>
            <a:endParaRPr lang="en-US"/>
          </a:p>
        </p:txBody>
      </p:sp>
      <p:sp>
        <p:nvSpPr>
          <p:cNvPr id="5" name="Rectangle 4"/>
          <p:cNvSpPr/>
          <p:nvPr/>
        </p:nvSpPr>
        <p:spPr>
          <a:xfrm>
            <a:off x="0" y="-17670"/>
            <a:ext cx="9144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6" name="Rectangle 5"/>
          <p:cNvSpPr/>
          <p:nvPr/>
        </p:nvSpPr>
        <p:spPr>
          <a:xfrm>
            <a:off x="0" y="-17670"/>
            <a:ext cx="9144000" cy="15258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3115473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ide Ba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11-27-2019 v1a</a:t>
            </a:r>
          </a:p>
        </p:txBody>
      </p:sp>
      <p:sp>
        <p:nvSpPr>
          <p:cNvPr id="3" name="Footer Placeholder 2"/>
          <p:cNvSpPr>
            <a:spLocks noGrp="1"/>
          </p:cNvSpPr>
          <p:nvPr>
            <p:ph type="ftr" sz="quarter" idx="11"/>
          </p:nvPr>
        </p:nvSpPr>
        <p:spPr/>
        <p:txBody>
          <a:bodyPr/>
          <a:lstStyle/>
          <a:p>
            <a:r>
              <a:rPr lang="en-US"/>
              <a:t>NTTC Training ala NJ – TY2019</a:t>
            </a:r>
          </a:p>
        </p:txBody>
      </p:sp>
      <p:sp>
        <p:nvSpPr>
          <p:cNvPr id="4" name="Slide Number Placeholder 3"/>
          <p:cNvSpPr>
            <a:spLocks noGrp="1"/>
          </p:cNvSpPr>
          <p:nvPr>
            <p:ph type="sldNum" sz="quarter" idx="12"/>
          </p:nvPr>
        </p:nvSpPr>
        <p:spPr>
          <a:xfrm>
            <a:off x="974207" y="6265308"/>
            <a:ext cx="388559" cy="365125"/>
          </a:xfrm>
        </p:spPr>
        <p:txBody>
          <a:bodyPr/>
          <a:lstStyle/>
          <a:p>
            <a:fld id="{F56DB09B-2E1E-48D6-BF38-233787F9BAB1}" type="slidenum">
              <a:rPr lang="en-US" smtClean="0"/>
              <a:t>‹#›</a:t>
            </a:fld>
            <a:endParaRPr lang="en-US"/>
          </a:p>
        </p:txBody>
      </p:sp>
      <p:sp>
        <p:nvSpPr>
          <p:cNvPr id="5" name="Rectangle 4"/>
          <p:cNvSpPr/>
          <p:nvPr/>
        </p:nvSpPr>
        <p:spPr>
          <a:xfrm>
            <a:off x="0" y="-17670"/>
            <a:ext cx="9144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0"/>
          </a:p>
        </p:txBody>
      </p:sp>
      <p:sp>
        <p:nvSpPr>
          <p:cNvPr id="6" name="Rectangle 5"/>
          <p:cNvSpPr/>
          <p:nvPr/>
        </p:nvSpPr>
        <p:spPr>
          <a:xfrm>
            <a:off x="0" y="-17670"/>
            <a:ext cx="9144000" cy="14716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0"/>
          </a:p>
        </p:txBody>
      </p:sp>
      <p:sp>
        <p:nvSpPr>
          <p:cNvPr id="7" name="Rectangle 6"/>
          <p:cNvSpPr/>
          <p:nvPr/>
        </p:nvSpPr>
        <p:spPr>
          <a:xfrm rot="16200000">
            <a:off x="-2980942" y="2962964"/>
            <a:ext cx="6876288" cy="9144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0">
              <a:solidFill>
                <a:schemeClr val="bg1"/>
              </a:solidFill>
              <a:latin typeface="+mj-lt"/>
            </a:endParaRPr>
          </a:p>
        </p:txBody>
      </p:sp>
      <p:sp>
        <p:nvSpPr>
          <p:cNvPr id="8" name="Title Placeholder 1"/>
          <p:cNvSpPr>
            <a:spLocks noGrp="1"/>
          </p:cNvSpPr>
          <p:nvPr>
            <p:ph type="title"/>
          </p:nvPr>
        </p:nvSpPr>
        <p:spPr>
          <a:xfrm rot="16200000">
            <a:off x="-2407918" y="2421255"/>
            <a:ext cx="573024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8"/>
          <p:cNvSpPr/>
          <p:nvPr/>
        </p:nvSpPr>
        <p:spPr>
          <a:xfrm>
            <a:off x="338861" y="6132291"/>
            <a:ext cx="236682"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0"/>
          </a:p>
        </p:txBody>
      </p:sp>
      <p:sp>
        <p:nvSpPr>
          <p:cNvPr id="10" name="Rectangle 9"/>
          <p:cNvSpPr/>
          <p:nvPr/>
        </p:nvSpPr>
        <p:spPr>
          <a:xfrm rot="5400000">
            <a:off x="-2493840" y="3390266"/>
            <a:ext cx="6876288" cy="59800"/>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Tree>
    <p:extLst>
      <p:ext uri="{BB962C8B-B14F-4D97-AF65-F5344CB8AC3E}">
        <p14:creationId xmlns:p14="http://schemas.microsoft.com/office/powerpoint/2010/main" val="528210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47B75-102F-4897-A41E-3DF7610E9FEC}"/>
              </a:ext>
            </a:extLst>
          </p:cNvPr>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3B232B2-EE7C-4A1B-BC5F-03285CE66DE0}"/>
              </a:ext>
            </a:extLst>
          </p:cNvPr>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7076F7-3D4D-454D-8424-FDAD28D9DF50}"/>
              </a:ext>
            </a:extLst>
          </p:cNvPr>
          <p:cNvSpPr>
            <a:spLocks noGrp="1"/>
          </p:cNvSpPr>
          <p:nvPr>
            <p:ph type="dt" sz="half" idx="10"/>
          </p:nvPr>
        </p:nvSpPr>
        <p:spPr/>
        <p:txBody>
          <a:bodyPr/>
          <a:lstStyle/>
          <a:p>
            <a:r>
              <a:rPr lang="en-US"/>
              <a:t>11-27-2019 v1a</a:t>
            </a:r>
          </a:p>
        </p:txBody>
      </p:sp>
      <p:sp>
        <p:nvSpPr>
          <p:cNvPr id="5" name="Footer Placeholder 4">
            <a:extLst>
              <a:ext uri="{FF2B5EF4-FFF2-40B4-BE49-F238E27FC236}">
                <a16:creationId xmlns:a16="http://schemas.microsoft.com/office/drawing/2014/main" id="{7103F955-D78F-4772-A1DE-BF38DC5282EF}"/>
              </a:ext>
            </a:extLst>
          </p:cNvPr>
          <p:cNvSpPr>
            <a:spLocks noGrp="1"/>
          </p:cNvSpPr>
          <p:nvPr>
            <p:ph type="ftr" sz="quarter" idx="11"/>
          </p:nvPr>
        </p:nvSpPr>
        <p:spPr/>
        <p:txBody>
          <a:bodyPr/>
          <a:lstStyle/>
          <a:p>
            <a:r>
              <a:rPr lang="en-US"/>
              <a:t>NTTC Training ala NJ – TY2019</a:t>
            </a:r>
          </a:p>
        </p:txBody>
      </p:sp>
      <p:sp>
        <p:nvSpPr>
          <p:cNvPr id="6" name="Slide Number Placeholder 5">
            <a:extLst>
              <a:ext uri="{FF2B5EF4-FFF2-40B4-BE49-F238E27FC236}">
                <a16:creationId xmlns:a16="http://schemas.microsoft.com/office/drawing/2014/main" id="{DE8C395E-AA13-4E51-9903-FDDCDED2F64F}"/>
              </a:ext>
            </a:extLst>
          </p:cNvPr>
          <p:cNvSpPr>
            <a:spLocks noGrp="1"/>
          </p:cNvSpPr>
          <p:nvPr>
            <p:ph type="sldNum" sz="quarter" idx="12"/>
          </p:nvPr>
        </p:nvSpPr>
        <p:spPr/>
        <p:txBody>
          <a:bodyPr/>
          <a:lstStyle/>
          <a:p>
            <a:fld id="{F56DB09B-2E1E-48D6-BF38-233787F9BAB1}" type="slidenum">
              <a:rPr lang="en-US" smtClean="0"/>
              <a:t>‹#›</a:t>
            </a:fld>
            <a:endParaRPr lang="en-US"/>
          </a:p>
        </p:txBody>
      </p:sp>
    </p:spTree>
    <p:extLst>
      <p:ext uri="{BB962C8B-B14F-4D97-AF65-F5344CB8AC3E}">
        <p14:creationId xmlns:p14="http://schemas.microsoft.com/office/powerpoint/2010/main" val="3935326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lstStyle>
            <a:lvl4pPr marL="1458516" indent="-170260">
              <a:defRPr/>
            </a:lvl4pPr>
            <a:lvl5pPr marL="1797844" indent="-170260">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73A09A5A-A9C0-4CD2-A868-78EA44F396D3}"/>
              </a:ext>
            </a:extLst>
          </p:cNvPr>
          <p:cNvSpPr>
            <a:spLocks noGrp="1"/>
          </p:cNvSpPr>
          <p:nvPr>
            <p:ph type="dt" sz="half" idx="2"/>
          </p:nvPr>
        </p:nvSpPr>
        <p:spPr>
          <a:xfrm>
            <a:off x="1431235" y="6265308"/>
            <a:ext cx="1000392" cy="365125"/>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a:t>11-27-2019 v1a</a:t>
            </a:r>
          </a:p>
        </p:txBody>
      </p:sp>
      <p:sp>
        <p:nvSpPr>
          <p:cNvPr id="7" name="Footer Placeholder 4">
            <a:extLst>
              <a:ext uri="{FF2B5EF4-FFF2-40B4-BE49-F238E27FC236}">
                <a16:creationId xmlns:a16="http://schemas.microsoft.com/office/drawing/2014/main" id="{B0217534-7AEE-4CA5-B103-1415BD776EBA}"/>
              </a:ext>
            </a:extLst>
          </p:cNvPr>
          <p:cNvSpPr>
            <a:spLocks noGrp="1"/>
          </p:cNvSpPr>
          <p:nvPr>
            <p:ph type="ftr" sz="quarter" idx="3"/>
          </p:nvPr>
        </p:nvSpPr>
        <p:spPr>
          <a:xfrm>
            <a:off x="2607366" y="6265308"/>
            <a:ext cx="28956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a:t>NTTC Training ala NJ – TY2019</a:t>
            </a:r>
          </a:p>
        </p:txBody>
      </p:sp>
      <p:sp>
        <p:nvSpPr>
          <p:cNvPr id="8" name="Slide Number Placeholder 5">
            <a:extLst>
              <a:ext uri="{FF2B5EF4-FFF2-40B4-BE49-F238E27FC236}">
                <a16:creationId xmlns:a16="http://schemas.microsoft.com/office/drawing/2014/main" id="{E8D0076E-6785-4AB7-AF92-E035913FD333}"/>
              </a:ext>
            </a:extLst>
          </p:cNvPr>
          <p:cNvSpPr>
            <a:spLocks noGrp="1"/>
          </p:cNvSpPr>
          <p:nvPr>
            <p:ph type="sldNum" sz="quarter" idx="4"/>
          </p:nvPr>
        </p:nvSpPr>
        <p:spPr>
          <a:xfrm>
            <a:off x="457204" y="6265308"/>
            <a:ext cx="702365"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F56DB09B-2E1E-48D6-BF38-233787F9BAB1}" type="slidenum">
              <a:rPr lang="en-US" smtClean="0"/>
              <a:t>‹#›</a:t>
            </a:fld>
            <a:endParaRPr lang="en-US"/>
          </a:p>
        </p:txBody>
      </p:sp>
    </p:spTree>
    <p:extLst>
      <p:ext uri="{BB962C8B-B14F-4D97-AF65-F5344CB8AC3E}">
        <p14:creationId xmlns:p14="http://schemas.microsoft.com/office/powerpoint/2010/main" val="2195497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431235" y="6265308"/>
            <a:ext cx="1000392" cy="365125"/>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a:t>11-27-2019 v1a</a:t>
            </a:r>
          </a:p>
        </p:txBody>
      </p:sp>
      <p:sp>
        <p:nvSpPr>
          <p:cNvPr id="5" name="Footer Placeholder 4"/>
          <p:cNvSpPr>
            <a:spLocks noGrp="1"/>
          </p:cNvSpPr>
          <p:nvPr>
            <p:ph type="ftr" sz="quarter" idx="3"/>
          </p:nvPr>
        </p:nvSpPr>
        <p:spPr>
          <a:xfrm>
            <a:off x="2607366" y="6265308"/>
            <a:ext cx="28956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a:t>NTTC Training ala NJ – TY2019</a:t>
            </a:r>
          </a:p>
        </p:txBody>
      </p:sp>
      <p:sp>
        <p:nvSpPr>
          <p:cNvPr id="6" name="Slide Number Placeholder 5"/>
          <p:cNvSpPr>
            <a:spLocks noGrp="1"/>
          </p:cNvSpPr>
          <p:nvPr>
            <p:ph type="sldNum" sz="quarter" idx="4"/>
          </p:nvPr>
        </p:nvSpPr>
        <p:spPr>
          <a:xfrm>
            <a:off x="457204" y="6265308"/>
            <a:ext cx="702365"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F56DB09B-2E1E-48D6-BF38-233787F9BAB1}" type="slidenum">
              <a:rPr lang="en-US" smtClean="0"/>
              <a:t>‹#›</a:t>
            </a:fld>
            <a:endParaRPr lang="en-US"/>
          </a:p>
        </p:txBody>
      </p:sp>
      <p:pic>
        <p:nvPicPr>
          <p:cNvPr id="7" name="Picture 6" descr="AARPF_Logo w Tag.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25341" y="6174261"/>
            <a:ext cx="2361460" cy="547219"/>
          </a:xfrm>
          <a:prstGeom prst="rect">
            <a:avLst/>
          </a:prstGeom>
        </p:spPr>
      </p:pic>
      <p:sp>
        <p:nvSpPr>
          <p:cNvPr id="14" name="Text Placeholder 13"/>
          <p:cNvSpPr>
            <a:spLocks noGrp="1"/>
          </p:cNvSpPr>
          <p:nvPr>
            <p:ph type="body" idx="1"/>
          </p:nvPr>
        </p:nvSpPr>
        <p:spPr>
          <a:xfrm>
            <a:off x="959125" y="1761433"/>
            <a:ext cx="7315200" cy="40233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Rectangle 7"/>
          <p:cNvSpPr/>
          <p:nvPr/>
        </p:nvSpPr>
        <p:spPr>
          <a:xfrm>
            <a:off x="0" y="-9265"/>
            <a:ext cx="9144000"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solidFill>
                <a:schemeClr val="bg1"/>
              </a:solidFill>
              <a:latin typeface="+mj-lt"/>
            </a:endParaRPr>
          </a:p>
        </p:txBody>
      </p:sp>
      <p:sp>
        <p:nvSpPr>
          <p:cNvPr id="2" name="Title Placeholder 1"/>
          <p:cNvSpPr>
            <a:spLocks noGrp="1"/>
          </p:cNvSpPr>
          <p:nvPr>
            <p:ph type="title"/>
          </p:nvPr>
        </p:nvSpPr>
        <p:spPr>
          <a:xfrm>
            <a:off x="800104" y="28835"/>
            <a:ext cx="731354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8"/>
          <p:cNvSpPr/>
          <p:nvPr/>
        </p:nvSpPr>
        <p:spPr>
          <a:xfrm>
            <a:off x="307623" y="431029"/>
            <a:ext cx="236682"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10" name="Picture 9" descr="AARPF_Logo w Tag.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25341" y="6174261"/>
            <a:ext cx="2361460" cy="547219"/>
          </a:xfrm>
          <a:prstGeom prst="rect">
            <a:avLst/>
          </a:prstGeom>
        </p:spPr>
      </p:pic>
      <p:sp>
        <p:nvSpPr>
          <p:cNvPr id="12" name="Rectangle 11"/>
          <p:cNvSpPr/>
          <p:nvPr/>
        </p:nvSpPr>
        <p:spPr>
          <a:xfrm>
            <a:off x="307623" y="431029"/>
            <a:ext cx="236682"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3" name="Rectangle 12"/>
          <p:cNvSpPr/>
          <p:nvPr/>
        </p:nvSpPr>
        <p:spPr>
          <a:xfrm>
            <a:off x="0" y="1182574"/>
            <a:ext cx="9144000"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Tree>
    <p:extLst>
      <p:ext uri="{BB962C8B-B14F-4D97-AF65-F5344CB8AC3E}">
        <p14:creationId xmlns:p14="http://schemas.microsoft.com/office/powerpoint/2010/main" val="4120099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p:txStyles>
    <p:titleStyle>
      <a:lvl1pPr algn="l" defTabSz="257169" rtl="0" eaLnBrk="1" latinLnBrk="0" hangingPunct="1">
        <a:spcBef>
          <a:spcPct val="0"/>
        </a:spcBef>
        <a:buNone/>
        <a:defRPr sz="2250" b="1" kern="1200">
          <a:solidFill>
            <a:schemeClr val="bg1"/>
          </a:solidFill>
          <a:latin typeface="+mj-lt"/>
          <a:ea typeface="+mj-ea"/>
          <a:cs typeface="+mj-cs"/>
        </a:defRPr>
      </a:lvl1pPr>
    </p:titleStyle>
    <p:bodyStyle>
      <a:lvl1pPr marL="191989" indent="-191989" algn="l" defTabSz="257169" rtl="0" eaLnBrk="1" latinLnBrk="0" hangingPunct="1">
        <a:spcBef>
          <a:spcPts val="1013"/>
        </a:spcBef>
        <a:buClr>
          <a:srgbClr val="CF2124"/>
        </a:buClr>
        <a:buSzPct val="70000"/>
        <a:buFont typeface="Wingdings" panose="05000000000000000000" pitchFamily="2" charset="2"/>
        <a:buChar char=""/>
        <a:defRPr sz="1800" kern="1200">
          <a:solidFill>
            <a:schemeClr val="tx1"/>
          </a:solidFill>
          <a:latin typeface="+mn-lt"/>
          <a:ea typeface="+mn-ea"/>
          <a:cs typeface="+mn-cs"/>
        </a:defRPr>
      </a:lvl1pPr>
      <a:lvl2pPr marL="514350" indent="-190203" algn="l" defTabSz="257169" rtl="0" eaLnBrk="1" latinLnBrk="0" hangingPunct="1">
        <a:spcBef>
          <a:spcPts val="506"/>
        </a:spcBef>
        <a:buClr>
          <a:srgbClr val="CF2124"/>
        </a:buClr>
        <a:buSzPct val="110000"/>
        <a:buFont typeface="Calibri" panose="020F0502020204030204" pitchFamily="34" charset="0"/>
        <a:buChar char="─"/>
        <a:tabLst/>
        <a:defRPr sz="1575" kern="1200">
          <a:solidFill>
            <a:schemeClr val="tx1"/>
          </a:solidFill>
          <a:latin typeface="+mn-lt"/>
          <a:ea typeface="+mn-ea"/>
          <a:cs typeface="+mn-cs"/>
        </a:defRPr>
      </a:lvl2pPr>
      <a:lvl3pPr marL="803672" indent="-160735" algn="l" defTabSz="257169" rtl="0" eaLnBrk="1" latinLnBrk="0" hangingPunct="1">
        <a:spcBef>
          <a:spcPts val="338"/>
        </a:spcBef>
        <a:buClr>
          <a:srgbClr val="55493F"/>
        </a:buClr>
        <a:buSzPct val="110000"/>
        <a:buFont typeface="Arial"/>
        <a:buChar char="•"/>
        <a:tabLst/>
        <a:defRPr sz="1350" kern="1200">
          <a:solidFill>
            <a:schemeClr val="tx1"/>
          </a:solidFill>
          <a:latin typeface="+mn-lt"/>
          <a:ea typeface="+mn-ea"/>
          <a:cs typeface="+mn-cs"/>
        </a:defRPr>
      </a:lvl3pPr>
      <a:lvl4pPr marL="900090" indent="-128585" algn="l" defTabSz="257169" rtl="0" eaLnBrk="1" latinLnBrk="0" hangingPunct="1">
        <a:spcBef>
          <a:spcPct val="20000"/>
        </a:spcBef>
        <a:buFont typeface="Arial"/>
        <a:buChar char="–"/>
        <a:defRPr sz="1125" kern="1200">
          <a:solidFill>
            <a:schemeClr val="tx1"/>
          </a:solidFill>
          <a:latin typeface="+mn-lt"/>
          <a:ea typeface="+mn-ea"/>
          <a:cs typeface="+mn-cs"/>
        </a:defRPr>
      </a:lvl4pPr>
      <a:lvl5pPr marL="1157258" indent="-128585" algn="l" defTabSz="257169" rtl="0" eaLnBrk="1" latinLnBrk="0" hangingPunct="1">
        <a:spcBef>
          <a:spcPct val="20000"/>
        </a:spcBef>
        <a:buFont typeface="Arial"/>
        <a:buChar char="»"/>
        <a:defRPr sz="1125" kern="1200">
          <a:solidFill>
            <a:schemeClr val="tx1"/>
          </a:solidFill>
          <a:latin typeface="+mn-lt"/>
          <a:ea typeface="+mn-ea"/>
          <a:cs typeface="+mn-cs"/>
        </a:defRPr>
      </a:lvl5pPr>
      <a:lvl6pPr marL="1414427" indent="-128585" algn="l" defTabSz="257169" rtl="0" eaLnBrk="1" latinLnBrk="0" hangingPunct="1">
        <a:spcBef>
          <a:spcPct val="20000"/>
        </a:spcBef>
        <a:buFont typeface="Arial"/>
        <a:buChar char="•"/>
        <a:defRPr sz="1125" kern="1200">
          <a:solidFill>
            <a:schemeClr val="tx1"/>
          </a:solidFill>
          <a:latin typeface="+mn-lt"/>
          <a:ea typeface="+mn-ea"/>
          <a:cs typeface="+mn-cs"/>
        </a:defRPr>
      </a:lvl6pPr>
      <a:lvl7pPr marL="1671596" indent="-128585" algn="l" defTabSz="257169" rtl="0" eaLnBrk="1" latinLnBrk="0" hangingPunct="1">
        <a:spcBef>
          <a:spcPct val="20000"/>
        </a:spcBef>
        <a:buFont typeface="Arial"/>
        <a:buChar char="•"/>
        <a:defRPr sz="1125" kern="1200">
          <a:solidFill>
            <a:schemeClr val="tx1"/>
          </a:solidFill>
          <a:latin typeface="+mn-lt"/>
          <a:ea typeface="+mn-ea"/>
          <a:cs typeface="+mn-cs"/>
        </a:defRPr>
      </a:lvl7pPr>
      <a:lvl8pPr marL="1928765" indent="-128585" algn="l" defTabSz="257169" rtl="0" eaLnBrk="1" latinLnBrk="0" hangingPunct="1">
        <a:spcBef>
          <a:spcPct val="20000"/>
        </a:spcBef>
        <a:buFont typeface="Arial"/>
        <a:buChar char="•"/>
        <a:defRPr sz="1125" kern="1200">
          <a:solidFill>
            <a:schemeClr val="tx1"/>
          </a:solidFill>
          <a:latin typeface="+mn-lt"/>
          <a:ea typeface="+mn-ea"/>
          <a:cs typeface="+mn-cs"/>
        </a:defRPr>
      </a:lvl8pPr>
      <a:lvl9pPr marL="2185933" indent="-128585" algn="l" defTabSz="257169"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69" rtl="0" eaLnBrk="1" latinLnBrk="0" hangingPunct="1">
        <a:defRPr sz="1013" kern="1200">
          <a:solidFill>
            <a:schemeClr val="tx1"/>
          </a:solidFill>
          <a:latin typeface="+mn-lt"/>
          <a:ea typeface="+mn-ea"/>
          <a:cs typeface="+mn-cs"/>
        </a:defRPr>
      </a:lvl1pPr>
      <a:lvl2pPr marL="257169" algn="l" defTabSz="257169" rtl="0" eaLnBrk="1" latinLnBrk="0" hangingPunct="1">
        <a:defRPr sz="1013" kern="1200">
          <a:solidFill>
            <a:schemeClr val="tx1"/>
          </a:solidFill>
          <a:latin typeface="+mn-lt"/>
          <a:ea typeface="+mn-ea"/>
          <a:cs typeface="+mn-cs"/>
        </a:defRPr>
      </a:lvl2pPr>
      <a:lvl3pPr marL="514338" algn="l" defTabSz="257169" rtl="0" eaLnBrk="1" latinLnBrk="0" hangingPunct="1">
        <a:defRPr sz="1013" kern="1200">
          <a:solidFill>
            <a:schemeClr val="tx1"/>
          </a:solidFill>
          <a:latin typeface="+mn-lt"/>
          <a:ea typeface="+mn-ea"/>
          <a:cs typeface="+mn-cs"/>
        </a:defRPr>
      </a:lvl3pPr>
      <a:lvl4pPr marL="771506" algn="l" defTabSz="257169" rtl="0" eaLnBrk="1" latinLnBrk="0" hangingPunct="1">
        <a:defRPr sz="1013" kern="1200">
          <a:solidFill>
            <a:schemeClr val="tx1"/>
          </a:solidFill>
          <a:latin typeface="+mn-lt"/>
          <a:ea typeface="+mn-ea"/>
          <a:cs typeface="+mn-cs"/>
        </a:defRPr>
      </a:lvl4pPr>
      <a:lvl5pPr marL="1028675" algn="l" defTabSz="257169" rtl="0" eaLnBrk="1" latinLnBrk="0" hangingPunct="1">
        <a:defRPr sz="1013" kern="1200">
          <a:solidFill>
            <a:schemeClr val="tx1"/>
          </a:solidFill>
          <a:latin typeface="+mn-lt"/>
          <a:ea typeface="+mn-ea"/>
          <a:cs typeface="+mn-cs"/>
        </a:defRPr>
      </a:lvl5pPr>
      <a:lvl6pPr marL="1285843" algn="l" defTabSz="257169" rtl="0" eaLnBrk="1" latinLnBrk="0" hangingPunct="1">
        <a:defRPr sz="1013" kern="1200">
          <a:solidFill>
            <a:schemeClr val="tx1"/>
          </a:solidFill>
          <a:latin typeface="+mn-lt"/>
          <a:ea typeface="+mn-ea"/>
          <a:cs typeface="+mn-cs"/>
        </a:defRPr>
      </a:lvl6pPr>
      <a:lvl7pPr marL="1543012" algn="l" defTabSz="257169" rtl="0" eaLnBrk="1" latinLnBrk="0" hangingPunct="1">
        <a:defRPr sz="1013" kern="1200">
          <a:solidFill>
            <a:schemeClr val="tx1"/>
          </a:solidFill>
          <a:latin typeface="+mn-lt"/>
          <a:ea typeface="+mn-ea"/>
          <a:cs typeface="+mn-cs"/>
        </a:defRPr>
      </a:lvl7pPr>
      <a:lvl8pPr marL="1800180" algn="l" defTabSz="257169" rtl="0" eaLnBrk="1" latinLnBrk="0" hangingPunct="1">
        <a:defRPr sz="1013" kern="1200">
          <a:solidFill>
            <a:schemeClr val="tx1"/>
          </a:solidFill>
          <a:latin typeface="+mn-lt"/>
          <a:ea typeface="+mn-ea"/>
          <a:cs typeface="+mn-cs"/>
        </a:defRPr>
      </a:lvl8pPr>
      <a:lvl9pPr marL="2057349" algn="l" defTabSz="257169"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microsoft.com/office/2007/relationships/hdphoto" Target="../media/hdphoto2.wdp"/></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ubtitle 1"/>
          <p:cNvSpPr>
            <a:spLocks noGrp="1"/>
          </p:cNvSpPr>
          <p:nvPr>
            <p:ph type="subTitle" idx="1"/>
          </p:nvPr>
        </p:nvSpPr>
        <p:spPr/>
        <p:txBody>
          <a:bodyPr/>
          <a:lstStyle/>
          <a:p>
            <a:r>
              <a:rPr lang="en-US" altLang="en-US" dirty="0"/>
              <a:t>Pub 4012 – Tab D </a:t>
            </a:r>
          </a:p>
          <a:p>
            <a:r>
              <a:rPr lang="en-US" altLang="en-US" dirty="0"/>
              <a:t>Pub 4491 – Lesson 9 </a:t>
            </a:r>
          </a:p>
        </p:txBody>
      </p:sp>
      <p:sp>
        <p:nvSpPr>
          <p:cNvPr id="11266" name="Rectangle 2"/>
          <p:cNvSpPr>
            <a:spLocks noGrp="1" noChangeArrowheads="1"/>
          </p:cNvSpPr>
          <p:nvPr>
            <p:ph type="title"/>
          </p:nvPr>
        </p:nvSpPr>
        <p:spPr/>
        <p:txBody>
          <a:bodyPr>
            <a:normAutofit/>
          </a:bodyPr>
          <a:lstStyle/>
          <a:p>
            <a:r>
              <a:rPr lang="en-US" altLang="en-US" dirty="0"/>
              <a:t>Interest and Dividend Income</a:t>
            </a:r>
          </a:p>
        </p:txBody>
      </p:sp>
      <p:sp>
        <p:nvSpPr>
          <p:cNvPr id="2" name="Date Placeholder 1">
            <a:extLst>
              <a:ext uri="{FF2B5EF4-FFF2-40B4-BE49-F238E27FC236}">
                <a16:creationId xmlns:a16="http://schemas.microsoft.com/office/drawing/2014/main" id="{93EBC80E-F790-4440-90D4-5882EBB30F08}"/>
              </a:ext>
            </a:extLst>
          </p:cNvPr>
          <p:cNvSpPr>
            <a:spLocks noGrp="1"/>
          </p:cNvSpPr>
          <p:nvPr>
            <p:ph type="dt" sz="half" idx="2"/>
          </p:nvPr>
        </p:nvSpPr>
        <p:spPr/>
        <p:txBody>
          <a:bodyPr/>
          <a:lstStyle/>
          <a:p>
            <a:r>
              <a:rPr lang="en-US"/>
              <a:t>11-27-2019 v1a</a:t>
            </a:r>
          </a:p>
        </p:txBody>
      </p:sp>
      <p:sp>
        <p:nvSpPr>
          <p:cNvPr id="3" name="Footer Placeholder 2">
            <a:extLst>
              <a:ext uri="{FF2B5EF4-FFF2-40B4-BE49-F238E27FC236}">
                <a16:creationId xmlns:a16="http://schemas.microsoft.com/office/drawing/2014/main" id="{E37EB81A-4B4D-4EE8-A887-146FFD5E7542}"/>
              </a:ext>
            </a:extLst>
          </p:cNvPr>
          <p:cNvSpPr>
            <a:spLocks noGrp="1"/>
          </p:cNvSpPr>
          <p:nvPr>
            <p:ph type="ftr" sz="quarter" idx="3"/>
          </p:nvPr>
        </p:nvSpPr>
        <p:spPr/>
        <p:txBody>
          <a:bodyPr/>
          <a:lstStyle/>
          <a:p>
            <a:r>
              <a:rPr lang="en-US"/>
              <a:t>NTTC Training ala NJ – TY2019</a:t>
            </a:r>
          </a:p>
        </p:txBody>
      </p:sp>
      <p:sp>
        <p:nvSpPr>
          <p:cNvPr id="4" name="Slide Number Placeholder 3">
            <a:extLst>
              <a:ext uri="{FF2B5EF4-FFF2-40B4-BE49-F238E27FC236}">
                <a16:creationId xmlns:a16="http://schemas.microsoft.com/office/drawing/2014/main" id="{982F7FD6-5F0B-4BD0-8D00-2BC0A374ACD7}"/>
              </a:ext>
            </a:extLst>
          </p:cNvPr>
          <p:cNvSpPr>
            <a:spLocks noGrp="1"/>
          </p:cNvSpPr>
          <p:nvPr>
            <p:ph type="sldNum" sz="quarter" idx="4"/>
          </p:nvPr>
        </p:nvSpPr>
        <p:spPr/>
        <p:txBody>
          <a:bodyPr/>
          <a:lstStyle/>
          <a:p>
            <a:fld id="{F56DB09B-2E1E-48D6-BF38-233787F9BAB1}" type="slidenum">
              <a:rPr lang="en-US" smtClean="0"/>
              <a:t>1</a:t>
            </a:fld>
            <a:endParaRPr lang="en-US"/>
          </a:p>
        </p:txBody>
      </p:sp>
    </p:spTree>
    <p:extLst>
      <p:ext uri="{BB962C8B-B14F-4D97-AF65-F5344CB8AC3E}">
        <p14:creationId xmlns:p14="http://schemas.microsoft.com/office/powerpoint/2010/main" val="3107355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creen Shot 2018-10-03 at 7.38.26 PM.pn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1015603" y="857250"/>
            <a:ext cx="6928247" cy="4572262"/>
          </a:xfrm>
          <a:prstGeom prst="rect">
            <a:avLst/>
          </a:prstGeom>
          <a:ln>
            <a:noFill/>
          </a:ln>
        </p:spPr>
      </p:pic>
      <p:sp>
        <p:nvSpPr>
          <p:cNvPr id="2" name="Footer Placeholder 1"/>
          <p:cNvSpPr>
            <a:spLocks noGrp="1"/>
          </p:cNvSpPr>
          <p:nvPr>
            <p:ph type="ftr" sz="quarter" idx="11"/>
          </p:nvPr>
        </p:nvSpPr>
        <p:spPr/>
        <p:txBody>
          <a:bodyPr/>
          <a:lstStyle/>
          <a:p>
            <a:pPr>
              <a:defRPr/>
            </a:pPr>
            <a:r>
              <a:rPr lang="en-US"/>
              <a:t>NTTC Training ala NJ – TY2019</a:t>
            </a:r>
            <a:endParaRPr lang="en-US" dirty="0"/>
          </a:p>
        </p:txBody>
      </p:sp>
      <p:sp>
        <p:nvSpPr>
          <p:cNvPr id="3" name="Slide Number Placeholder 2"/>
          <p:cNvSpPr>
            <a:spLocks noGrp="1"/>
          </p:cNvSpPr>
          <p:nvPr>
            <p:ph type="sldNum" sz="quarter" idx="12"/>
          </p:nvPr>
        </p:nvSpPr>
        <p:spPr/>
        <p:txBody>
          <a:bodyPr/>
          <a:lstStyle/>
          <a:p>
            <a:pPr>
              <a:defRPr/>
            </a:pPr>
            <a:fld id="{F2E3DB30-7DCD-419A-B7FF-3D32CE44F6AC}" type="slidenum">
              <a:rPr lang="en-US" altLang="en-US" smtClean="0"/>
              <a:pPr>
                <a:defRPr/>
              </a:pPr>
              <a:t>10</a:t>
            </a:fld>
            <a:endParaRPr lang="en-US" altLang="en-US" dirty="0"/>
          </a:p>
        </p:txBody>
      </p:sp>
      <p:sp>
        <p:nvSpPr>
          <p:cNvPr id="10" name="Title 9"/>
          <p:cNvSpPr>
            <a:spLocks noGrp="1"/>
          </p:cNvSpPr>
          <p:nvPr>
            <p:ph type="title"/>
          </p:nvPr>
        </p:nvSpPr>
        <p:spPr/>
        <p:txBody>
          <a:bodyPr>
            <a:normAutofit/>
          </a:bodyPr>
          <a:lstStyle/>
          <a:p>
            <a:r>
              <a:rPr lang="en-US" dirty="0"/>
              <a:t>1099 – INT</a:t>
            </a:r>
          </a:p>
        </p:txBody>
      </p:sp>
      <p:sp>
        <p:nvSpPr>
          <p:cNvPr id="4" name="Rectangle 3"/>
          <p:cNvSpPr/>
          <p:nvPr/>
        </p:nvSpPr>
        <p:spPr>
          <a:xfrm>
            <a:off x="5715000" y="1371600"/>
            <a:ext cx="8001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TextBox 8"/>
          <p:cNvSpPr txBox="1"/>
          <p:nvPr/>
        </p:nvSpPr>
        <p:spPr>
          <a:xfrm>
            <a:off x="4229100" y="4400550"/>
            <a:ext cx="1257300" cy="300082"/>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endParaRPr lang="en-US" sz="1350" dirty="0"/>
          </a:p>
        </p:txBody>
      </p:sp>
      <p:sp>
        <p:nvSpPr>
          <p:cNvPr id="12" name="TextBox 11"/>
          <p:cNvSpPr txBox="1"/>
          <p:nvPr/>
        </p:nvSpPr>
        <p:spPr>
          <a:xfrm>
            <a:off x="5486400" y="4000500"/>
            <a:ext cx="1257300" cy="300082"/>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endParaRPr lang="en-US" sz="1350" dirty="0"/>
          </a:p>
        </p:txBody>
      </p:sp>
      <p:sp>
        <p:nvSpPr>
          <p:cNvPr id="13" name="TextBox 12"/>
          <p:cNvSpPr txBox="1"/>
          <p:nvPr/>
        </p:nvSpPr>
        <p:spPr>
          <a:xfrm>
            <a:off x="5486400" y="4400550"/>
            <a:ext cx="1257300" cy="300082"/>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endParaRPr lang="en-US" sz="1350" dirty="0"/>
          </a:p>
        </p:txBody>
      </p:sp>
      <p:sp>
        <p:nvSpPr>
          <p:cNvPr id="15" name="TextBox 14"/>
          <p:cNvSpPr txBox="1"/>
          <p:nvPr/>
        </p:nvSpPr>
        <p:spPr>
          <a:xfrm>
            <a:off x="7200900" y="3935537"/>
            <a:ext cx="1943100" cy="830997"/>
          </a:xfrm>
          <a:prstGeom prst="rect">
            <a:avLst/>
          </a:prstGeom>
          <a:noFill/>
          <a:ln w="38100" cap="flat" cmpd="sng" algn="ctr">
            <a:noFill/>
            <a:prstDash val="solid"/>
            <a:round/>
            <a:headEnd type="none" w="med" len="med"/>
            <a:tailEnd type="none" w="med" len="med"/>
          </a:ln>
        </p:spPr>
        <p:txBody>
          <a:bodyPr wrap="square" rtlCol="0">
            <a:spAutoFit/>
          </a:bodyPr>
          <a:lstStyle/>
          <a:p>
            <a:r>
              <a:rPr lang="en-US" sz="2400" dirty="0"/>
              <a:t>New in scope</a:t>
            </a:r>
          </a:p>
          <a:p>
            <a:r>
              <a:rPr lang="en-US" sz="2400" dirty="0"/>
              <a:t>Boxes 10 –13</a:t>
            </a:r>
          </a:p>
        </p:txBody>
      </p:sp>
      <p:cxnSp>
        <p:nvCxnSpPr>
          <p:cNvPr id="17" name="Straight Arrow Connector 16"/>
          <p:cNvCxnSpPr/>
          <p:nvPr/>
        </p:nvCxnSpPr>
        <p:spPr>
          <a:xfrm rot="10800000" flipV="1">
            <a:off x="6800850" y="4400550"/>
            <a:ext cx="457200" cy="1191"/>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229100" y="4000500"/>
            <a:ext cx="1257300" cy="300082"/>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endParaRPr lang="en-US" sz="1350" dirty="0"/>
          </a:p>
        </p:txBody>
      </p:sp>
      <p:sp>
        <p:nvSpPr>
          <p:cNvPr id="5" name="Date Placeholder 4">
            <a:extLst>
              <a:ext uri="{FF2B5EF4-FFF2-40B4-BE49-F238E27FC236}">
                <a16:creationId xmlns:a16="http://schemas.microsoft.com/office/drawing/2014/main" id="{AF12107E-CF86-4B83-BDAA-4A7341B3E93A}"/>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1037803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pPr>
              <a:defRPr/>
            </a:pPr>
            <a:fld id="{D988EE10-5D45-4506-A05C-DD290F732CB1}" type="slidenum">
              <a:rPr lang="en-US" altLang="en-US" smtClean="0"/>
              <a:pPr>
                <a:defRPr/>
              </a:pPr>
              <a:t>11</a:t>
            </a:fld>
            <a:endParaRPr lang="en-US" altLang="en-US" dirty="0"/>
          </a:p>
        </p:txBody>
      </p:sp>
      <p:sp>
        <p:nvSpPr>
          <p:cNvPr id="9" name="Content Placeholder 8"/>
          <p:cNvSpPr>
            <a:spLocks noGrp="1"/>
          </p:cNvSpPr>
          <p:nvPr>
            <p:ph sz="quarter" idx="12"/>
          </p:nvPr>
        </p:nvSpPr>
        <p:spPr/>
        <p:txBody>
          <a:bodyPr/>
          <a:lstStyle/>
          <a:p>
            <a:r>
              <a:rPr lang="en-US" dirty="0"/>
              <a:t>Market discount bonds are bought at a discount </a:t>
            </a:r>
          </a:p>
          <a:p>
            <a:pPr lvl="1"/>
            <a:r>
              <a:rPr lang="en-US" dirty="0"/>
              <a:t>Paid less than face value</a:t>
            </a:r>
          </a:p>
          <a:p>
            <a:r>
              <a:rPr lang="en-US" dirty="0"/>
              <a:t>Bond premium is an additional amount paid over amount payable at maturity</a:t>
            </a:r>
          </a:p>
          <a:p>
            <a:pPr lvl="1"/>
            <a:r>
              <a:rPr lang="en-US" dirty="0"/>
              <a:t>Paid more than face value</a:t>
            </a:r>
          </a:p>
        </p:txBody>
      </p:sp>
      <p:sp>
        <p:nvSpPr>
          <p:cNvPr id="8" name="Title 7"/>
          <p:cNvSpPr>
            <a:spLocks noGrp="1"/>
          </p:cNvSpPr>
          <p:nvPr>
            <p:ph type="title"/>
          </p:nvPr>
        </p:nvSpPr>
        <p:spPr/>
        <p:txBody>
          <a:bodyPr>
            <a:normAutofit/>
          </a:bodyPr>
          <a:lstStyle/>
          <a:p>
            <a:r>
              <a:rPr lang="en-US" dirty="0"/>
              <a:t>Market Discount versus Bond Premium</a:t>
            </a:r>
          </a:p>
        </p:txBody>
      </p:sp>
      <p:sp>
        <p:nvSpPr>
          <p:cNvPr id="10" name="Rectangle 9"/>
          <p:cNvSpPr/>
          <p:nvPr/>
        </p:nvSpPr>
        <p:spPr>
          <a:xfrm>
            <a:off x="7429500" y="1714500"/>
            <a:ext cx="857250" cy="3429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50" b="1" dirty="0"/>
              <a:t>Pub 550</a:t>
            </a:r>
          </a:p>
        </p:txBody>
      </p:sp>
      <p:sp>
        <p:nvSpPr>
          <p:cNvPr id="4" name="Date Placeholder 3">
            <a:extLst>
              <a:ext uri="{FF2B5EF4-FFF2-40B4-BE49-F238E27FC236}">
                <a16:creationId xmlns:a16="http://schemas.microsoft.com/office/drawing/2014/main" id="{1E707799-A710-4F02-8D04-2DAC7BD30570}"/>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285479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pPr>
              <a:defRPr/>
            </a:pPr>
            <a:fld id="{D988EE10-5D45-4506-A05C-DD290F732CB1}" type="slidenum">
              <a:rPr lang="en-US" altLang="en-US" smtClean="0"/>
              <a:pPr>
                <a:defRPr/>
              </a:pPr>
              <a:t>12</a:t>
            </a:fld>
            <a:endParaRPr lang="en-US" altLang="en-US" dirty="0"/>
          </a:p>
        </p:txBody>
      </p:sp>
      <p:sp>
        <p:nvSpPr>
          <p:cNvPr id="6" name="Content Placeholder 5"/>
          <p:cNvSpPr>
            <a:spLocks noGrp="1"/>
          </p:cNvSpPr>
          <p:nvPr>
            <p:ph sz="quarter" idx="12"/>
          </p:nvPr>
        </p:nvSpPr>
        <p:spPr/>
        <p:txBody>
          <a:bodyPr/>
          <a:lstStyle/>
          <a:p>
            <a:r>
              <a:rPr lang="en-US" dirty="0"/>
              <a:t>Market discount occurs when value of bond decreases after issue date</a:t>
            </a:r>
          </a:p>
          <a:p>
            <a:pPr lvl="1"/>
            <a:r>
              <a:rPr lang="en-US" dirty="0"/>
              <a:t>Generally due to increase in interest rate</a:t>
            </a:r>
          </a:p>
          <a:p>
            <a:r>
              <a:rPr lang="en-US" dirty="0"/>
              <a:t>Taxpayer buys bond at a discount </a:t>
            </a:r>
          </a:p>
          <a:p>
            <a:r>
              <a:rPr lang="en-US" dirty="0"/>
              <a:t>Market discount is the difference between bond </a:t>
            </a:r>
            <a:r>
              <a:rPr lang="en-US" b="1" dirty="0"/>
              <a:t>redemption price </a:t>
            </a:r>
            <a:r>
              <a:rPr lang="en-US" dirty="0"/>
              <a:t>and taxpayer’s </a:t>
            </a:r>
            <a:r>
              <a:rPr lang="en-US" b="1" dirty="0"/>
              <a:t>basis </a:t>
            </a:r>
            <a:r>
              <a:rPr lang="en-US" dirty="0"/>
              <a:t>in bond at purchase </a:t>
            </a:r>
          </a:p>
        </p:txBody>
      </p:sp>
      <p:sp>
        <p:nvSpPr>
          <p:cNvPr id="5" name="Title 4"/>
          <p:cNvSpPr>
            <a:spLocks noGrp="1"/>
          </p:cNvSpPr>
          <p:nvPr>
            <p:ph type="title"/>
          </p:nvPr>
        </p:nvSpPr>
        <p:spPr/>
        <p:txBody>
          <a:bodyPr/>
          <a:lstStyle/>
          <a:p>
            <a:r>
              <a:rPr lang="en-US" dirty="0"/>
              <a:t>Market Discount</a:t>
            </a:r>
          </a:p>
        </p:txBody>
      </p:sp>
      <p:sp>
        <p:nvSpPr>
          <p:cNvPr id="4" name="Date Placeholder 3">
            <a:extLst>
              <a:ext uri="{FF2B5EF4-FFF2-40B4-BE49-F238E27FC236}">
                <a16:creationId xmlns:a16="http://schemas.microsoft.com/office/drawing/2014/main" id="{0AA430D5-E592-46C6-BF33-B8AE25D62B15}"/>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370348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fld id="{F2E3DB30-7DCD-419A-B7FF-3D32CE44F6AC}" type="slidenum">
              <a:rPr lang="en-US" altLang="en-US" smtClean="0"/>
              <a:pPr/>
              <a:t>13</a:t>
            </a:fld>
            <a:endParaRPr lang="en-US" altLang="en-US" dirty="0"/>
          </a:p>
        </p:txBody>
      </p:sp>
      <p:sp>
        <p:nvSpPr>
          <p:cNvPr id="4" name="Content Placeholder 3"/>
          <p:cNvSpPr>
            <a:spLocks noGrp="1"/>
          </p:cNvSpPr>
          <p:nvPr>
            <p:ph sz="quarter" idx="12"/>
          </p:nvPr>
        </p:nvSpPr>
        <p:spPr/>
        <p:txBody>
          <a:bodyPr>
            <a:normAutofit/>
          </a:bodyPr>
          <a:lstStyle/>
          <a:p>
            <a:r>
              <a:rPr lang="en-US" dirty="0"/>
              <a:t>Option to accrue market discount over period taxpayer owns the bond	</a:t>
            </a:r>
          </a:p>
          <a:p>
            <a:pPr lvl="1"/>
            <a:r>
              <a:rPr lang="en-US" dirty="0"/>
              <a:t>Included as interest income </a:t>
            </a:r>
          </a:p>
          <a:p>
            <a:pPr lvl="1"/>
            <a:r>
              <a:rPr lang="en-US" dirty="0"/>
              <a:t>Reported on Form 1099-INT box 10</a:t>
            </a:r>
          </a:p>
          <a:p>
            <a:r>
              <a:rPr lang="en-US" dirty="0"/>
              <a:t>Key what you see</a:t>
            </a:r>
          </a:p>
          <a:p>
            <a:pPr lvl="1"/>
            <a:r>
              <a:rPr lang="en-US" b="1" dirty="0"/>
              <a:t>Calculating </a:t>
            </a:r>
            <a:r>
              <a:rPr lang="en-US" dirty="0"/>
              <a:t>amount market discount is </a:t>
            </a:r>
            <a:r>
              <a:rPr lang="en-US" b="1" dirty="0"/>
              <a:t>out of scope</a:t>
            </a:r>
          </a:p>
          <a:p>
            <a:pPr lvl="1"/>
            <a:r>
              <a:rPr lang="en-US" dirty="0"/>
              <a:t>TaxSlayer will include market discount amount as taxable interest on Schedule B</a:t>
            </a:r>
          </a:p>
          <a:p>
            <a:pPr lvl="1"/>
            <a:endParaRPr lang="en-US" dirty="0"/>
          </a:p>
          <a:p>
            <a:pPr lvl="1"/>
            <a:endParaRPr lang="en-US" dirty="0"/>
          </a:p>
        </p:txBody>
      </p:sp>
      <p:sp>
        <p:nvSpPr>
          <p:cNvPr id="5" name="Title 4"/>
          <p:cNvSpPr>
            <a:spLocks noGrp="1"/>
          </p:cNvSpPr>
          <p:nvPr>
            <p:ph type="title"/>
          </p:nvPr>
        </p:nvSpPr>
        <p:spPr/>
        <p:txBody>
          <a:bodyPr/>
          <a:lstStyle/>
          <a:p>
            <a:r>
              <a:rPr lang="en-US" dirty="0"/>
              <a:t>Market Discount (cont.)</a:t>
            </a:r>
          </a:p>
        </p:txBody>
      </p:sp>
      <p:sp>
        <p:nvSpPr>
          <p:cNvPr id="6" name="Date Placeholder 5">
            <a:extLst>
              <a:ext uri="{FF2B5EF4-FFF2-40B4-BE49-F238E27FC236}">
                <a16:creationId xmlns:a16="http://schemas.microsoft.com/office/drawing/2014/main" id="{D0293D58-859A-44A1-8790-43C6CD0CE4EC}"/>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515974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NTTC Training ala NJ – TY2019</a:t>
            </a:r>
            <a:endParaRPr lang="en-US" dirty="0"/>
          </a:p>
        </p:txBody>
      </p:sp>
      <p:sp>
        <p:nvSpPr>
          <p:cNvPr id="3" name="Slide Number Placeholder 2"/>
          <p:cNvSpPr>
            <a:spLocks noGrp="1"/>
          </p:cNvSpPr>
          <p:nvPr>
            <p:ph type="sldNum" sz="quarter" idx="12"/>
          </p:nvPr>
        </p:nvSpPr>
        <p:spPr/>
        <p:txBody>
          <a:bodyPr/>
          <a:lstStyle/>
          <a:p>
            <a:fld id="{F2E3DB30-7DCD-419A-B7FF-3D32CE44F6AC}" type="slidenum">
              <a:rPr lang="en-US" altLang="en-US" smtClean="0"/>
              <a:pPr/>
              <a:t>14</a:t>
            </a:fld>
            <a:endParaRPr lang="en-US" altLang="en-US" dirty="0"/>
          </a:p>
        </p:txBody>
      </p:sp>
      <p:sp>
        <p:nvSpPr>
          <p:cNvPr id="5" name="Title 4"/>
          <p:cNvSpPr>
            <a:spLocks noGrp="1"/>
          </p:cNvSpPr>
          <p:nvPr>
            <p:ph type="title"/>
          </p:nvPr>
        </p:nvSpPr>
        <p:spPr/>
        <p:txBody>
          <a:bodyPr/>
          <a:lstStyle/>
          <a:p>
            <a:r>
              <a:rPr lang="en-US"/>
              <a:t>Market Discount (cont.)</a:t>
            </a:r>
            <a:endParaRPr lang="en-US" dirty="0"/>
          </a:p>
        </p:txBody>
      </p:sp>
      <p:sp>
        <p:nvSpPr>
          <p:cNvPr id="4" name="Content Placeholder 3"/>
          <p:cNvSpPr>
            <a:spLocks noGrp="1"/>
          </p:cNvSpPr>
          <p:nvPr>
            <p:ph sz="quarter" idx="4294967295"/>
          </p:nvPr>
        </p:nvSpPr>
        <p:spPr>
          <a:xfrm>
            <a:off x="3600450" y="1028700"/>
            <a:ext cx="4800600" cy="4114800"/>
          </a:xfrm>
        </p:spPr>
        <p:txBody>
          <a:bodyPr/>
          <a:lstStyle/>
          <a:p>
            <a:pPr marL="255985" lvl="1" indent="-255985">
              <a:spcBef>
                <a:spcPts val="1350"/>
              </a:spcBef>
              <a:buSzPct val="70000"/>
              <a:buNone/>
            </a:pPr>
            <a:r>
              <a:rPr lang="en-US" dirty="0"/>
              <a:t>Example: taxable interest $1,000 </a:t>
            </a:r>
          </a:p>
          <a:p>
            <a:pPr marL="255985" lvl="1" indent="-255985">
              <a:spcBef>
                <a:spcPts val="1350"/>
              </a:spcBef>
              <a:buSzPct val="70000"/>
              <a:buNone/>
            </a:pPr>
            <a:r>
              <a:rPr lang="en-US" dirty="0"/>
              <a:t>Market discount $50 </a:t>
            </a:r>
          </a:p>
          <a:p>
            <a:pPr marL="255985" lvl="1" indent="-255985">
              <a:spcBef>
                <a:spcPts val="1350"/>
              </a:spcBef>
              <a:buSzPct val="70000"/>
              <a:buNone/>
            </a:pPr>
            <a:r>
              <a:rPr lang="en-US" dirty="0"/>
              <a:t>$1,050 interest reported on Schedule B</a:t>
            </a:r>
          </a:p>
          <a:p>
            <a:endParaRPr lang="en-US" dirty="0"/>
          </a:p>
        </p:txBody>
      </p:sp>
      <p:pic>
        <p:nvPicPr>
          <p:cNvPr id="9" name="Picture 8" descr="Screen Shot 2019-09-07 at 11.40.41 AM.png"/>
          <p:cNvPicPr>
            <a:picLocks noChangeAspect="1"/>
          </p:cNvPicPr>
          <p:nvPr/>
        </p:nvPicPr>
        <p:blipFill>
          <a:blip r:embed="rId3"/>
          <a:stretch>
            <a:fillRect/>
          </a:stretch>
        </p:blipFill>
        <p:spPr>
          <a:xfrm>
            <a:off x="1390333" y="1028700"/>
            <a:ext cx="1695767" cy="4800600"/>
          </a:xfrm>
          <a:prstGeom prst="rect">
            <a:avLst/>
          </a:prstGeom>
        </p:spPr>
      </p:pic>
      <p:cxnSp>
        <p:nvCxnSpPr>
          <p:cNvPr id="13" name="Straight Arrow Connector 12"/>
          <p:cNvCxnSpPr/>
          <p:nvPr/>
        </p:nvCxnSpPr>
        <p:spPr>
          <a:xfrm rot="10800000">
            <a:off x="2571750" y="1313258"/>
            <a:ext cx="800100" cy="1191"/>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0800000">
            <a:off x="2571750" y="5600700"/>
            <a:ext cx="800100" cy="1191"/>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pic>
        <p:nvPicPr>
          <p:cNvPr id="15" name="Picture 14" descr="Screen Shot 2019-09-07 at 11.44.53 AM.png"/>
          <p:cNvPicPr>
            <a:picLocks noChangeAspect="1"/>
          </p:cNvPicPr>
          <p:nvPr/>
        </p:nvPicPr>
        <p:blipFill>
          <a:blip r:embed="rId4"/>
          <a:stretch>
            <a:fillRect/>
          </a:stretch>
        </p:blipFill>
        <p:spPr>
          <a:xfrm>
            <a:off x="3600450" y="2514600"/>
            <a:ext cx="4914900" cy="2957923"/>
          </a:xfrm>
          <a:prstGeom prst="rect">
            <a:avLst/>
          </a:prstGeom>
        </p:spPr>
      </p:pic>
      <p:cxnSp>
        <p:nvCxnSpPr>
          <p:cNvPr id="16" name="Straight Arrow Connector 15"/>
          <p:cNvCxnSpPr/>
          <p:nvPr/>
        </p:nvCxnSpPr>
        <p:spPr>
          <a:xfrm>
            <a:off x="7143750" y="3543300"/>
            <a:ext cx="914400" cy="1"/>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6" name="Date Placeholder 5">
            <a:extLst>
              <a:ext uri="{FF2B5EF4-FFF2-40B4-BE49-F238E27FC236}">
                <a16:creationId xmlns:a16="http://schemas.microsoft.com/office/drawing/2014/main" id="{8A3E64BA-385F-44F3-A730-AA67061ABBA2}"/>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259049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fld id="{D988EE10-5D45-4506-A05C-DD290F732CB1}" type="slidenum">
              <a:rPr lang="en-US" altLang="en-US" smtClean="0"/>
              <a:pPr/>
              <a:t>15</a:t>
            </a:fld>
            <a:endParaRPr lang="en-US" altLang="en-US" dirty="0"/>
          </a:p>
        </p:txBody>
      </p:sp>
      <p:sp>
        <p:nvSpPr>
          <p:cNvPr id="6" name="Content Placeholder 5"/>
          <p:cNvSpPr>
            <a:spLocks noGrp="1"/>
          </p:cNvSpPr>
          <p:nvPr>
            <p:ph sz="quarter" idx="12"/>
          </p:nvPr>
        </p:nvSpPr>
        <p:spPr/>
        <p:txBody>
          <a:bodyPr/>
          <a:lstStyle/>
          <a:p>
            <a:r>
              <a:rPr lang="en-US" dirty="0"/>
              <a:t>Bond premium is an additional </a:t>
            </a:r>
            <a:r>
              <a:rPr lang="en-US" b="1" dirty="0"/>
              <a:t>amount paid</a:t>
            </a:r>
            <a:r>
              <a:rPr lang="en-US" dirty="0"/>
              <a:t> over the total </a:t>
            </a:r>
            <a:r>
              <a:rPr lang="en-US" b="1" dirty="0"/>
              <a:t>amount payable </a:t>
            </a:r>
            <a:r>
              <a:rPr lang="en-US" dirty="0"/>
              <a:t>at maturity</a:t>
            </a:r>
          </a:p>
          <a:p>
            <a:pPr lvl="1"/>
            <a:r>
              <a:rPr lang="en-US" dirty="0"/>
              <a:t>Example: Taxpayer pays $1,050 for $1,000 bond = $50 bond premium </a:t>
            </a:r>
          </a:p>
          <a:p>
            <a:r>
              <a:rPr lang="en-US" dirty="0"/>
              <a:t>Bond premiums paid are part of bond’s basis</a:t>
            </a:r>
          </a:p>
          <a:p>
            <a:pPr lvl="1"/>
            <a:r>
              <a:rPr lang="en-US" dirty="0"/>
              <a:t>Bond basis in above example = $1,050</a:t>
            </a:r>
          </a:p>
          <a:p>
            <a:pPr>
              <a:buNone/>
            </a:pPr>
            <a:endParaRPr lang="en-US" dirty="0"/>
          </a:p>
        </p:txBody>
      </p:sp>
      <p:sp>
        <p:nvSpPr>
          <p:cNvPr id="5" name="Title 4"/>
          <p:cNvSpPr>
            <a:spLocks noGrp="1"/>
          </p:cNvSpPr>
          <p:nvPr>
            <p:ph type="title"/>
          </p:nvPr>
        </p:nvSpPr>
        <p:spPr/>
        <p:txBody>
          <a:bodyPr/>
          <a:lstStyle/>
          <a:p>
            <a:r>
              <a:rPr lang="en-US"/>
              <a:t>Bond Premium</a:t>
            </a:r>
            <a:endParaRPr lang="en-US" dirty="0"/>
          </a:p>
        </p:txBody>
      </p:sp>
      <p:sp>
        <p:nvSpPr>
          <p:cNvPr id="4" name="Date Placeholder 3">
            <a:extLst>
              <a:ext uri="{FF2B5EF4-FFF2-40B4-BE49-F238E27FC236}">
                <a16:creationId xmlns:a16="http://schemas.microsoft.com/office/drawing/2014/main" id="{13D23FFD-4973-4BDA-B65C-244F03DDE647}"/>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4222157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pPr>
              <a:defRPr/>
            </a:pPr>
            <a:fld id="{D988EE10-5D45-4506-A05C-DD290F732CB1}" type="slidenum">
              <a:rPr lang="en-US" altLang="en-US" smtClean="0"/>
              <a:pPr>
                <a:defRPr/>
              </a:pPr>
              <a:t>16</a:t>
            </a:fld>
            <a:endParaRPr lang="en-US" altLang="en-US" dirty="0"/>
          </a:p>
        </p:txBody>
      </p:sp>
      <p:sp>
        <p:nvSpPr>
          <p:cNvPr id="6" name="Content Placeholder 5"/>
          <p:cNvSpPr>
            <a:spLocks noGrp="1"/>
          </p:cNvSpPr>
          <p:nvPr>
            <p:ph sz="quarter" idx="12"/>
          </p:nvPr>
        </p:nvSpPr>
        <p:spPr/>
        <p:txBody>
          <a:bodyPr>
            <a:normAutofit/>
          </a:bodyPr>
          <a:lstStyle/>
          <a:p>
            <a:r>
              <a:rPr lang="en-US" b="1" dirty="0"/>
              <a:t>Option</a:t>
            </a:r>
            <a:r>
              <a:rPr lang="en-US" dirty="0"/>
              <a:t> to amortize bond premium when bond yields taxable interest</a:t>
            </a:r>
          </a:p>
          <a:p>
            <a:pPr lvl="1"/>
            <a:r>
              <a:rPr lang="en-US" b="1" dirty="0"/>
              <a:t>Taxable interest </a:t>
            </a:r>
            <a:r>
              <a:rPr lang="en-US" dirty="0"/>
              <a:t>reduced</a:t>
            </a:r>
            <a:r>
              <a:rPr lang="en-US" b="1" dirty="0"/>
              <a:t> </a:t>
            </a:r>
            <a:r>
              <a:rPr lang="en-US" dirty="0"/>
              <a:t>by bond premium</a:t>
            </a:r>
          </a:p>
          <a:p>
            <a:pPr lvl="1"/>
            <a:r>
              <a:rPr lang="en-US" b="1" dirty="0"/>
              <a:t>Basis of bond </a:t>
            </a:r>
            <a:r>
              <a:rPr lang="en-US" dirty="0"/>
              <a:t>reduced by bond premium deducted</a:t>
            </a:r>
          </a:p>
          <a:p>
            <a:r>
              <a:rPr lang="en-US" b="1" dirty="0"/>
              <a:t>Must </a:t>
            </a:r>
            <a:r>
              <a:rPr lang="en-US" dirty="0"/>
              <a:t>amortize bond premium when bond yields tax-exempt interest </a:t>
            </a:r>
          </a:p>
          <a:p>
            <a:pPr lvl="1"/>
            <a:r>
              <a:rPr lang="en-US" b="1" dirty="0"/>
              <a:t>Tax-exempt interest </a:t>
            </a:r>
            <a:r>
              <a:rPr lang="en-US" dirty="0"/>
              <a:t>reduced by tax-exempt bond premium (not visible on Schedule B) </a:t>
            </a:r>
          </a:p>
          <a:p>
            <a:pPr lvl="1"/>
            <a:r>
              <a:rPr lang="en-US" b="1" dirty="0"/>
              <a:t>Basis of bond </a:t>
            </a:r>
            <a:r>
              <a:rPr lang="en-US" dirty="0"/>
              <a:t>reduced</a:t>
            </a:r>
            <a:r>
              <a:rPr lang="en-US" b="1" dirty="0"/>
              <a:t> </a:t>
            </a:r>
            <a:r>
              <a:rPr lang="en-US" dirty="0"/>
              <a:t>by bond premium deducted</a:t>
            </a:r>
          </a:p>
          <a:p>
            <a:pPr lvl="1"/>
            <a:endParaRPr lang="en-US" dirty="0"/>
          </a:p>
          <a:p>
            <a:endParaRPr lang="en-US" dirty="0"/>
          </a:p>
          <a:p>
            <a:endParaRPr lang="en-US" dirty="0"/>
          </a:p>
        </p:txBody>
      </p:sp>
      <p:sp>
        <p:nvSpPr>
          <p:cNvPr id="5" name="Title 4"/>
          <p:cNvSpPr>
            <a:spLocks noGrp="1"/>
          </p:cNvSpPr>
          <p:nvPr>
            <p:ph type="title"/>
          </p:nvPr>
        </p:nvSpPr>
        <p:spPr/>
        <p:txBody>
          <a:bodyPr/>
          <a:lstStyle/>
          <a:p>
            <a:r>
              <a:rPr lang="en-US" dirty="0"/>
              <a:t>Bond Premium (cont.)</a:t>
            </a:r>
          </a:p>
        </p:txBody>
      </p:sp>
      <p:sp>
        <p:nvSpPr>
          <p:cNvPr id="4" name="Date Placeholder 3">
            <a:extLst>
              <a:ext uri="{FF2B5EF4-FFF2-40B4-BE49-F238E27FC236}">
                <a16:creationId xmlns:a16="http://schemas.microsoft.com/office/drawing/2014/main" id="{2F98CD82-1E25-40A4-A918-E3F0924EA599}"/>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484290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pPr>
              <a:defRPr/>
            </a:pPr>
            <a:fld id="{F2E3DB30-7DCD-419A-B7FF-3D32CE44F6AC}" type="slidenum">
              <a:rPr lang="en-US" altLang="en-US" smtClean="0"/>
              <a:pPr>
                <a:defRPr/>
              </a:pPr>
              <a:t>17</a:t>
            </a:fld>
            <a:endParaRPr lang="en-US" altLang="en-US" dirty="0"/>
          </a:p>
        </p:txBody>
      </p:sp>
      <p:sp>
        <p:nvSpPr>
          <p:cNvPr id="4" name="Content Placeholder 3"/>
          <p:cNvSpPr>
            <a:spLocks noGrp="1"/>
          </p:cNvSpPr>
          <p:nvPr>
            <p:ph sz="quarter" idx="12"/>
          </p:nvPr>
        </p:nvSpPr>
        <p:spPr/>
        <p:txBody>
          <a:bodyPr>
            <a:normAutofit/>
          </a:bodyPr>
          <a:lstStyle/>
          <a:p>
            <a:r>
              <a:rPr lang="en-US" dirty="0"/>
              <a:t>Form 1099-INT in scope bond premiums:</a:t>
            </a:r>
          </a:p>
          <a:p>
            <a:pPr lvl="1"/>
            <a:r>
              <a:rPr lang="en-US" dirty="0"/>
              <a:t>Box 11 Bond premium</a:t>
            </a:r>
          </a:p>
          <a:p>
            <a:pPr lvl="1"/>
            <a:r>
              <a:rPr lang="en-US" dirty="0"/>
              <a:t>Box 12 Bond premium on Treasury obligations</a:t>
            </a:r>
          </a:p>
          <a:p>
            <a:pPr lvl="1"/>
            <a:r>
              <a:rPr lang="en-US" dirty="0"/>
              <a:t>Box 13 Bond premium on tax-exempt bond</a:t>
            </a:r>
          </a:p>
          <a:p>
            <a:r>
              <a:rPr lang="en-US" dirty="0"/>
              <a:t>Key what you see</a:t>
            </a:r>
          </a:p>
          <a:p>
            <a:pPr lvl="1"/>
            <a:r>
              <a:rPr lang="en-US" b="1" dirty="0"/>
              <a:t>Calculating</a:t>
            </a:r>
            <a:r>
              <a:rPr lang="en-US" dirty="0"/>
              <a:t> amount of amortized bond premium is </a:t>
            </a:r>
            <a:r>
              <a:rPr lang="en-US" b="1" dirty="0"/>
              <a:t>out of scope</a:t>
            </a:r>
          </a:p>
          <a:p>
            <a:pPr lvl="1"/>
            <a:r>
              <a:rPr lang="en-US" dirty="0"/>
              <a:t>TaxSlayer will enter amount of bond premium as a negative number on Schedule B unless tax exempt</a:t>
            </a:r>
          </a:p>
          <a:p>
            <a:pPr lvl="1"/>
            <a:endParaRPr lang="en-US" dirty="0"/>
          </a:p>
          <a:p>
            <a:pPr lvl="1"/>
            <a:endParaRPr lang="en-US" dirty="0"/>
          </a:p>
        </p:txBody>
      </p:sp>
      <p:sp>
        <p:nvSpPr>
          <p:cNvPr id="5" name="Title 4"/>
          <p:cNvSpPr>
            <a:spLocks noGrp="1"/>
          </p:cNvSpPr>
          <p:nvPr>
            <p:ph type="title"/>
          </p:nvPr>
        </p:nvSpPr>
        <p:spPr/>
        <p:txBody>
          <a:bodyPr/>
          <a:lstStyle/>
          <a:p>
            <a:r>
              <a:rPr lang="en-US" dirty="0"/>
              <a:t>Bond Premium (cont.)</a:t>
            </a:r>
          </a:p>
        </p:txBody>
      </p:sp>
      <p:sp>
        <p:nvSpPr>
          <p:cNvPr id="6" name="Date Placeholder 5">
            <a:extLst>
              <a:ext uri="{FF2B5EF4-FFF2-40B4-BE49-F238E27FC236}">
                <a16:creationId xmlns:a16="http://schemas.microsoft.com/office/drawing/2014/main" id="{103FD559-9CAC-44B6-BA67-D8F14B016C98}"/>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558196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143250" y="4914900"/>
            <a:ext cx="5886450" cy="491722"/>
          </a:xfrm>
          <a:prstGeom prst="rect">
            <a:avLst/>
          </a:prstGeom>
          <a:ln>
            <a:noFill/>
          </a:ln>
        </p:spPr>
        <p:style>
          <a:lnRef idx="2">
            <a:schemeClr val="dk1"/>
          </a:lnRef>
          <a:fillRef idx="1">
            <a:schemeClr val="lt1"/>
          </a:fillRef>
          <a:effectRef idx="0">
            <a:schemeClr val="dk1"/>
          </a:effectRef>
          <a:fontRef idx="minor">
            <a:schemeClr val="dk1"/>
          </a:fontRef>
        </p:style>
        <p:txBody>
          <a:bodyPr tIns="6858" bIns="6858" rtlCol="0" anchor="ctr"/>
          <a:lstStyle/>
          <a:p>
            <a:pPr>
              <a:buClr>
                <a:srgbClr val="800000"/>
              </a:buClr>
              <a:buFont typeface="Wingdings" charset="2"/>
              <a:buChar char="Ø"/>
            </a:pPr>
            <a:r>
              <a:rPr lang="en-US" sz="2100" dirty="0"/>
              <a:t>Amortizing bond premium reduces interest income</a:t>
            </a:r>
          </a:p>
        </p:txBody>
      </p:sp>
      <p:sp>
        <p:nvSpPr>
          <p:cNvPr id="15" name="Rectangle 14"/>
          <p:cNvSpPr/>
          <p:nvPr/>
        </p:nvSpPr>
        <p:spPr>
          <a:xfrm>
            <a:off x="3600450" y="1109334"/>
            <a:ext cx="1581150" cy="491722"/>
          </a:xfrm>
          <a:prstGeom prst="rect">
            <a:avLst/>
          </a:prstGeom>
          <a:ln>
            <a:noFill/>
          </a:ln>
        </p:spPr>
        <p:style>
          <a:lnRef idx="2">
            <a:schemeClr val="dk1"/>
          </a:lnRef>
          <a:fillRef idx="1">
            <a:schemeClr val="lt1"/>
          </a:fillRef>
          <a:effectRef idx="0">
            <a:schemeClr val="dk1"/>
          </a:effectRef>
          <a:fontRef idx="minor">
            <a:schemeClr val="dk1"/>
          </a:fontRef>
        </p:style>
        <p:txBody>
          <a:bodyPr tIns="6858" bIns="6858" rtlCol="0" anchor="ctr"/>
          <a:lstStyle/>
          <a:p>
            <a:pPr algn="ctr"/>
            <a:r>
              <a:rPr lang="en-US" sz="2100" dirty="0"/>
              <a:t>c) Results in:</a:t>
            </a:r>
          </a:p>
        </p:txBody>
      </p:sp>
      <p:sp>
        <p:nvSpPr>
          <p:cNvPr id="14" name="Rectangle 13"/>
          <p:cNvSpPr/>
          <p:nvPr/>
        </p:nvSpPr>
        <p:spPr>
          <a:xfrm>
            <a:off x="993328" y="3170828"/>
            <a:ext cx="2549972" cy="49172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100" dirty="0"/>
              <a:t>b) With (amortized) bond premium</a:t>
            </a:r>
          </a:p>
        </p:txBody>
      </p:sp>
      <p:sp>
        <p:nvSpPr>
          <p:cNvPr id="2" name="Footer Placeholder 1"/>
          <p:cNvSpPr>
            <a:spLocks noGrp="1"/>
          </p:cNvSpPr>
          <p:nvPr>
            <p:ph type="ftr" sz="quarter" idx="11"/>
          </p:nvPr>
        </p:nvSpPr>
        <p:spPr/>
        <p:txBody>
          <a:bodyPr/>
          <a:lstStyle/>
          <a:p>
            <a:r>
              <a:rPr lang="en-US"/>
              <a:t>NTTC Training ala NJ – TY2019</a:t>
            </a:r>
            <a:endParaRPr lang="en-US" dirty="0"/>
          </a:p>
        </p:txBody>
      </p:sp>
      <p:sp>
        <p:nvSpPr>
          <p:cNvPr id="3" name="Slide Number Placeholder 2"/>
          <p:cNvSpPr>
            <a:spLocks noGrp="1"/>
          </p:cNvSpPr>
          <p:nvPr>
            <p:ph type="sldNum" sz="quarter" idx="12"/>
          </p:nvPr>
        </p:nvSpPr>
        <p:spPr/>
        <p:txBody>
          <a:bodyPr/>
          <a:lstStyle/>
          <a:p>
            <a:fld id="{F2E3DB30-7DCD-419A-B7FF-3D32CE44F6AC}" type="slidenum">
              <a:rPr lang="en-US" altLang="en-US" smtClean="0"/>
              <a:pPr/>
              <a:t>18</a:t>
            </a:fld>
            <a:endParaRPr lang="en-US" altLang="en-US" dirty="0"/>
          </a:p>
        </p:txBody>
      </p:sp>
      <p:sp>
        <p:nvSpPr>
          <p:cNvPr id="6" name="Title 5"/>
          <p:cNvSpPr>
            <a:spLocks noGrp="1"/>
          </p:cNvSpPr>
          <p:nvPr>
            <p:ph type="title"/>
          </p:nvPr>
        </p:nvSpPr>
        <p:spPr/>
        <p:txBody>
          <a:bodyPr/>
          <a:lstStyle/>
          <a:p>
            <a:r>
              <a:rPr lang="en-US"/>
              <a:t>Bond Premium Example</a:t>
            </a:r>
            <a:endParaRPr lang="en-US" dirty="0"/>
          </a:p>
        </p:txBody>
      </p:sp>
      <p:pic>
        <p:nvPicPr>
          <p:cNvPr id="9" name="Picture 8"/>
          <p:cNvPicPr>
            <a:picLocks noChangeAspect="1"/>
          </p:cNvPicPr>
          <p:nvPr/>
        </p:nvPicPr>
        <p:blipFill>
          <a:blip r:embed="rId3"/>
          <a:stretch>
            <a:fillRect/>
          </a:stretch>
        </p:blipFill>
        <p:spPr>
          <a:xfrm>
            <a:off x="1426028" y="1864372"/>
            <a:ext cx="1829055" cy="1050278"/>
          </a:xfrm>
          <a:prstGeom prst="rect">
            <a:avLst/>
          </a:prstGeom>
        </p:spPr>
      </p:pic>
      <p:pic>
        <p:nvPicPr>
          <p:cNvPr id="10" name="Picture 9"/>
          <p:cNvPicPr>
            <a:picLocks noChangeAspect="1"/>
          </p:cNvPicPr>
          <p:nvPr/>
        </p:nvPicPr>
        <p:blipFill>
          <a:blip r:embed="rId4"/>
          <a:stretch>
            <a:fillRect/>
          </a:stretch>
        </p:blipFill>
        <p:spPr>
          <a:xfrm>
            <a:off x="1514272" y="3843005"/>
            <a:ext cx="1457528" cy="1207463"/>
          </a:xfrm>
          <a:prstGeom prst="rect">
            <a:avLst/>
          </a:prstGeom>
        </p:spPr>
      </p:pic>
      <p:pic>
        <p:nvPicPr>
          <p:cNvPr id="11" name="Picture 10"/>
          <p:cNvPicPr>
            <a:picLocks noChangeAspect="1"/>
          </p:cNvPicPr>
          <p:nvPr/>
        </p:nvPicPr>
        <p:blipFill>
          <a:blip r:embed="rId5"/>
          <a:stretch>
            <a:fillRect/>
          </a:stretch>
        </p:blipFill>
        <p:spPr>
          <a:xfrm>
            <a:off x="3613981" y="1601056"/>
            <a:ext cx="5415719" cy="3315163"/>
          </a:xfrm>
          <a:prstGeom prst="rect">
            <a:avLst/>
          </a:prstGeom>
          <a:ln>
            <a:solidFill>
              <a:schemeClr val="tx1"/>
            </a:solidFill>
          </a:ln>
        </p:spPr>
      </p:pic>
      <p:sp>
        <p:nvSpPr>
          <p:cNvPr id="12" name="Rectangle 11"/>
          <p:cNvSpPr/>
          <p:nvPr/>
        </p:nvSpPr>
        <p:spPr>
          <a:xfrm>
            <a:off x="1002595" y="1337079"/>
            <a:ext cx="2369255" cy="49172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100" dirty="0"/>
              <a:t>a) Interest Income</a:t>
            </a:r>
          </a:p>
        </p:txBody>
      </p:sp>
      <p:sp>
        <p:nvSpPr>
          <p:cNvPr id="4" name="Date Placeholder 3">
            <a:extLst>
              <a:ext uri="{FF2B5EF4-FFF2-40B4-BE49-F238E27FC236}">
                <a16:creationId xmlns:a16="http://schemas.microsoft.com/office/drawing/2014/main" id="{CD302B54-7FE0-4544-87CA-4B49C79D1929}"/>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2659996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143250" y="4914900"/>
            <a:ext cx="5886450" cy="491722"/>
          </a:xfrm>
          <a:prstGeom prst="rect">
            <a:avLst/>
          </a:prstGeom>
          <a:ln>
            <a:noFill/>
          </a:ln>
        </p:spPr>
        <p:style>
          <a:lnRef idx="2">
            <a:schemeClr val="dk1"/>
          </a:lnRef>
          <a:fillRef idx="1">
            <a:schemeClr val="lt1"/>
          </a:fillRef>
          <a:effectRef idx="0">
            <a:schemeClr val="dk1"/>
          </a:effectRef>
          <a:fontRef idx="minor">
            <a:schemeClr val="dk1"/>
          </a:fontRef>
        </p:style>
        <p:txBody>
          <a:bodyPr tIns="6858" bIns="6858" rtlCol="0" anchor="ctr"/>
          <a:lstStyle/>
          <a:p>
            <a:pPr>
              <a:buClr>
                <a:srgbClr val="800000"/>
              </a:buClr>
              <a:buFont typeface="Wingdings" charset="2"/>
              <a:buChar char="Ø"/>
            </a:pPr>
            <a:r>
              <a:rPr lang="en-US" sz="2100" dirty="0"/>
              <a:t>Amortizing bond premium reduces interest income</a:t>
            </a:r>
          </a:p>
        </p:txBody>
      </p:sp>
      <p:sp>
        <p:nvSpPr>
          <p:cNvPr id="15" name="Rectangle 14"/>
          <p:cNvSpPr/>
          <p:nvPr/>
        </p:nvSpPr>
        <p:spPr>
          <a:xfrm>
            <a:off x="3600450" y="1109334"/>
            <a:ext cx="1581150" cy="491722"/>
          </a:xfrm>
          <a:prstGeom prst="rect">
            <a:avLst/>
          </a:prstGeom>
          <a:ln>
            <a:noFill/>
          </a:ln>
        </p:spPr>
        <p:style>
          <a:lnRef idx="2">
            <a:schemeClr val="dk1"/>
          </a:lnRef>
          <a:fillRef idx="1">
            <a:schemeClr val="lt1"/>
          </a:fillRef>
          <a:effectRef idx="0">
            <a:schemeClr val="dk1"/>
          </a:effectRef>
          <a:fontRef idx="minor">
            <a:schemeClr val="dk1"/>
          </a:fontRef>
        </p:style>
        <p:txBody>
          <a:bodyPr tIns="6858" bIns="6858" rtlCol="0" anchor="ctr"/>
          <a:lstStyle/>
          <a:p>
            <a:pPr algn="ctr"/>
            <a:r>
              <a:rPr lang="en-US" sz="2100" dirty="0"/>
              <a:t>c) Results in:</a:t>
            </a:r>
          </a:p>
        </p:txBody>
      </p:sp>
      <p:sp>
        <p:nvSpPr>
          <p:cNvPr id="14" name="Rectangle 13"/>
          <p:cNvSpPr/>
          <p:nvPr/>
        </p:nvSpPr>
        <p:spPr>
          <a:xfrm>
            <a:off x="993328" y="3170828"/>
            <a:ext cx="2549972" cy="49172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100" dirty="0"/>
              <a:t>b) With (amortized) bond premium</a:t>
            </a:r>
          </a:p>
        </p:txBody>
      </p:sp>
      <p:sp>
        <p:nvSpPr>
          <p:cNvPr id="2" name="Footer Placeholder 1"/>
          <p:cNvSpPr>
            <a:spLocks noGrp="1"/>
          </p:cNvSpPr>
          <p:nvPr>
            <p:ph type="ftr" sz="quarter" idx="11"/>
          </p:nvPr>
        </p:nvSpPr>
        <p:spPr/>
        <p:txBody>
          <a:bodyPr/>
          <a:lstStyle/>
          <a:p>
            <a:r>
              <a:rPr lang="en-US"/>
              <a:t>NTTC Training ala NJ – TY2019</a:t>
            </a:r>
            <a:endParaRPr lang="en-US" dirty="0"/>
          </a:p>
        </p:txBody>
      </p:sp>
      <p:sp>
        <p:nvSpPr>
          <p:cNvPr id="3" name="Slide Number Placeholder 2"/>
          <p:cNvSpPr>
            <a:spLocks noGrp="1"/>
          </p:cNvSpPr>
          <p:nvPr>
            <p:ph type="sldNum" sz="quarter" idx="12"/>
          </p:nvPr>
        </p:nvSpPr>
        <p:spPr/>
        <p:txBody>
          <a:bodyPr/>
          <a:lstStyle/>
          <a:p>
            <a:fld id="{F2E3DB30-7DCD-419A-B7FF-3D32CE44F6AC}" type="slidenum">
              <a:rPr lang="en-US" altLang="en-US" smtClean="0"/>
              <a:pPr/>
              <a:t>19</a:t>
            </a:fld>
            <a:endParaRPr lang="en-US" altLang="en-US" dirty="0"/>
          </a:p>
        </p:txBody>
      </p:sp>
      <p:sp>
        <p:nvSpPr>
          <p:cNvPr id="6" name="Title 5"/>
          <p:cNvSpPr>
            <a:spLocks noGrp="1"/>
          </p:cNvSpPr>
          <p:nvPr>
            <p:ph type="title"/>
          </p:nvPr>
        </p:nvSpPr>
        <p:spPr/>
        <p:txBody>
          <a:bodyPr/>
          <a:lstStyle/>
          <a:p>
            <a:r>
              <a:rPr lang="en-US"/>
              <a:t>T-Note Premium Example</a:t>
            </a:r>
            <a:endParaRPr lang="en-US" dirty="0"/>
          </a:p>
        </p:txBody>
      </p:sp>
      <p:sp>
        <p:nvSpPr>
          <p:cNvPr id="12" name="Rectangle 11"/>
          <p:cNvSpPr/>
          <p:nvPr/>
        </p:nvSpPr>
        <p:spPr>
          <a:xfrm>
            <a:off x="1057278" y="1337079"/>
            <a:ext cx="2257422" cy="49172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100" dirty="0"/>
              <a:t>a) Interest Income</a:t>
            </a:r>
          </a:p>
        </p:txBody>
      </p:sp>
      <p:pic>
        <p:nvPicPr>
          <p:cNvPr id="4" name="Picture 3"/>
          <p:cNvPicPr>
            <a:picLocks noChangeAspect="1"/>
          </p:cNvPicPr>
          <p:nvPr/>
        </p:nvPicPr>
        <p:blipFill>
          <a:blip r:embed="rId3"/>
          <a:stretch>
            <a:fillRect/>
          </a:stretch>
        </p:blipFill>
        <p:spPr>
          <a:xfrm>
            <a:off x="3650801" y="1657554"/>
            <a:ext cx="5315692" cy="3200847"/>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1016189" y="1993358"/>
            <a:ext cx="2543530" cy="843080"/>
          </a:xfrm>
          <a:prstGeom prst="rect">
            <a:avLst/>
          </a:prstGeom>
        </p:spPr>
      </p:pic>
      <p:pic>
        <p:nvPicPr>
          <p:cNvPr id="8" name="Picture 7"/>
          <p:cNvPicPr>
            <a:picLocks noChangeAspect="1"/>
          </p:cNvPicPr>
          <p:nvPr/>
        </p:nvPicPr>
        <p:blipFill>
          <a:blip r:embed="rId5"/>
          <a:stretch>
            <a:fillRect/>
          </a:stretch>
        </p:blipFill>
        <p:spPr>
          <a:xfrm>
            <a:off x="1106965" y="3907263"/>
            <a:ext cx="2264885" cy="585869"/>
          </a:xfrm>
          <a:prstGeom prst="rect">
            <a:avLst/>
          </a:prstGeom>
        </p:spPr>
      </p:pic>
      <p:sp>
        <p:nvSpPr>
          <p:cNvPr id="5" name="Date Placeholder 4">
            <a:extLst>
              <a:ext uri="{FF2B5EF4-FFF2-40B4-BE49-F238E27FC236}">
                <a16:creationId xmlns:a16="http://schemas.microsoft.com/office/drawing/2014/main" id="{1078EE18-80FA-4CC7-AFE5-6FE93C39AEF5}"/>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122003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NTTC Training ala NJ – TY2019</a:t>
            </a:r>
            <a:endParaRPr lang="en-US" dirty="0"/>
          </a:p>
        </p:txBody>
      </p:sp>
      <p:sp>
        <p:nvSpPr>
          <p:cNvPr id="3" name="Slide Number Placeholder 2"/>
          <p:cNvSpPr>
            <a:spLocks noGrp="1"/>
          </p:cNvSpPr>
          <p:nvPr>
            <p:ph type="sldNum" sz="quarter" idx="12"/>
          </p:nvPr>
        </p:nvSpPr>
        <p:spPr/>
        <p:txBody>
          <a:bodyPr/>
          <a:lstStyle/>
          <a:p>
            <a:fld id="{F2E3DB30-7DCD-419A-B7FF-3D32CE44F6AC}" type="slidenum">
              <a:rPr lang="en-US" altLang="en-US" smtClean="0"/>
              <a:pPr/>
              <a:t>2</a:t>
            </a:fld>
            <a:endParaRPr lang="en-US" altLang="en-US" dirty="0"/>
          </a:p>
        </p:txBody>
      </p:sp>
      <p:sp>
        <p:nvSpPr>
          <p:cNvPr id="23" name="Text Placeholder 22"/>
          <p:cNvSpPr>
            <a:spLocks noGrp="1"/>
          </p:cNvSpPr>
          <p:nvPr>
            <p:ph type="body" sz="quarter" idx="15"/>
          </p:nvPr>
        </p:nvSpPr>
        <p:spPr/>
        <p:txBody>
          <a:bodyPr>
            <a:normAutofit/>
          </a:bodyPr>
          <a:lstStyle/>
          <a:p>
            <a:r>
              <a:rPr lang="en-US" dirty="0"/>
              <a:t>Interest Income</a:t>
            </a:r>
          </a:p>
          <a:p>
            <a:pPr lvl="1"/>
            <a:r>
              <a:rPr lang="en-US" dirty="0"/>
              <a:t>US Savings Bonds and Treasury Obligation Interest</a:t>
            </a:r>
          </a:p>
          <a:p>
            <a:pPr lvl="1"/>
            <a:r>
              <a:rPr lang="en-US" dirty="0"/>
              <a:t>Tax exempt interest</a:t>
            </a:r>
          </a:p>
          <a:p>
            <a:pPr lvl="1"/>
            <a:r>
              <a:rPr lang="en-US" dirty="0"/>
              <a:t>Market discount</a:t>
            </a:r>
          </a:p>
          <a:p>
            <a:pPr lvl="1"/>
            <a:r>
              <a:rPr lang="en-US" dirty="0"/>
              <a:t>Bond premium</a:t>
            </a:r>
          </a:p>
          <a:p>
            <a:pPr lvl="1"/>
            <a:r>
              <a:rPr lang="en-US" dirty="0"/>
              <a:t>Interest in a foreign account</a:t>
            </a:r>
          </a:p>
          <a:p>
            <a:pPr lvl="1"/>
            <a:r>
              <a:rPr lang="en-US" dirty="0"/>
              <a:t>Early withdrawal penalty</a:t>
            </a:r>
          </a:p>
          <a:p>
            <a:pPr lvl="1"/>
            <a:endParaRPr lang="en-US" dirty="0"/>
          </a:p>
          <a:p>
            <a:pPr>
              <a:buNone/>
            </a:pPr>
            <a:endParaRPr lang="en-US" dirty="0"/>
          </a:p>
        </p:txBody>
      </p:sp>
      <p:sp>
        <p:nvSpPr>
          <p:cNvPr id="12" name="Text Placeholder 11"/>
          <p:cNvSpPr>
            <a:spLocks noGrp="1"/>
          </p:cNvSpPr>
          <p:nvPr>
            <p:ph type="body" sz="quarter" idx="16"/>
          </p:nvPr>
        </p:nvSpPr>
        <p:spPr/>
        <p:txBody>
          <a:bodyPr/>
          <a:lstStyle/>
          <a:p>
            <a:r>
              <a:rPr lang="en-US" dirty="0"/>
              <a:t>Dividend Income</a:t>
            </a:r>
          </a:p>
          <a:p>
            <a:pPr lvl="1"/>
            <a:r>
              <a:rPr lang="en-US" dirty="0"/>
              <a:t>Ordinary dividends</a:t>
            </a:r>
          </a:p>
          <a:p>
            <a:pPr lvl="1"/>
            <a:r>
              <a:rPr lang="en-US" dirty="0"/>
              <a:t>Qualified dividends</a:t>
            </a:r>
          </a:p>
          <a:p>
            <a:pPr lvl="1"/>
            <a:r>
              <a:rPr lang="en-US" dirty="0"/>
              <a:t>Capital Gain dividends</a:t>
            </a:r>
          </a:p>
          <a:p>
            <a:pPr lvl="1"/>
            <a:r>
              <a:rPr lang="en-US" dirty="0"/>
              <a:t>Non-dividend distribution</a:t>
            </a:r>
          </a:p>
          <a:p>
            <a:pPr lvl="1"/>
            <a:r>
              <a:rPr lang="en-US" dirty="0"/>
              <a:t>Dividend reinvestments</a:t>
            </a:r>
          </a:p>
          <a:p>
            <a:endParaRPr lang="en-US" dirty="0"/>
          </a:p>
        </p:txBody>
      </p:sp>
      <p:sp>
        <p:nvSpPr>
          <p:cNvPr id="5" name="Title 4"/>
          <p:cNvSpPr>
            <a:spLocks noGrp="1"/>
          </p:cNvSpPr>
          <p:nvPr>
            <p:ph type="title"/>
          </p:nvPr>
        </p:nvSpPr>
        <p:spPr/>
        <p:txBody>
          <a:bodyPr/>
          <a:lstStyle/>
          <a:p>
            <a:r>
              <a:rPr lang="en-US" dirty="0"/>
              <a:t>Lesson Topics</a:t>
            </a:r>
          </a:p>
        </p:txBody>
      </p:sp>
      <p:sp>
        <p:nvSpPr>
          <p:cNvPr id="4" name="Date Placeholder 3">
            <a:extLst>
              <a:ext uri="{FF2B5EF4-FFF2-40B4-BE49-F238E27FC236}">
                <a16:creationId xmlns:a16="http://schemas.microsoft.com/office/drawing/2014/main" id="{BBA90AED-8925-43ED-B4D9-19A231E35392}"/>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825067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857500" y="4937529"/>
            <a:ext cx="6172200" cy="491722"/>
          </a:xfrm>
          <a:prstGeom prst="rect">
            <a:avLst/>
          </a:prstGeom>
          <a:ln>
            <a:noFill/>
          </a:ln>
        </p:spPr>
        <p:style>
          <a:lnRef idx="2">
            <a:schemeClr val="dk1"/>
          </a:lnRef>
          <a:fillRef idx="1">
            <a:schemeClr val="lt1"/>
          </a:fillRef>
          <a:effectRef idx="0">
            <a:schemeClr val="dk1"/>
          </a:effectRef>
          <a:fontRef idx="minor">
            <a:schemeClr val="dk1"/>
          </a:fontRef>
        </p:style>
        <p:txBody>
          <a:bodyPr tIns="6858" bIns="6858" rtlCol="0" anchor="ctr"/>
          <a:lstStyle/>
          <a:p>
            <a:pPr>
              <a:buClr>
                <a:srgbClr val="800000"/>
              </a:buClr>
              <a:buFont typeface="Wingdings" charset="2"/>
              <a:buChar char="Ø"/>
            </a:pPr>
            <a:r>
              <a:rPr lang="en-US" sz="2100" dirty="0"/>
              <a:t>Exempt interest income does not show on Schedule B</a:t>
            </a:r>
          </a:p>
        </p:txBody>
      </p:sp>
      <p:sp>
        <p:nvSpPr>
          <p:cNvPr id="15" name="Rectangle 14"/>
          <p:cNvSpPr/>
          <p:nvPr/>
        </p:nvSpPr>
        <p:spPr>
          <a:xfrm>
            <a:off x="3600450" y="1109334"/>
            <a:ext cx="1581150" cy="491722"/>
          </a:xfrm>
          <a:prstGeom prst="rect">
            <a:avLst/>
          </a:prstGeom>
          <a:ln>
            <a:noFill/>
          </a:ln>
        </p:spPr>
        <p:style>
          <a:lnRef idx="2">
            <a:schemeClr val="dk1"/>
          </a:lnRef>
          <a:fillRef idx="1">
            <a:schemeClr val="lt1"/>
          </a:fillRef>
          <a:effectRef idx="0">
            <a:schemeClr val="dk1"/>
          </a:effectRef>
          <a:fontRef idx="minor">
            <a:schemeClr val="dk1"/>
          </a:fontRef>
        </p:style>
        <p:txBody>
          <a:bodyPr tIns="6858" bIns="6858" rtlCol="0" anchor="ctr"/>
          <a:lstStyle/>
          <a:p>
            <a:pPr algn="ctr"/>
            <a:r>
              <a:rPr lang="en-US" sz="2100" dirty="0"/>
              <a:t>c) Results in:</a:t>
            </a:r>
          </a:p>
        </p:txBody>
      </p:sp>
      <p:sp>
        <p:nvSpPr>
          <p:cNvPr id="14" name="Rectangle 13"/>
          <p:cNvSpPr/>
          <p:nvPr/>
        </p:nvSpPr>
        <p:spPr>
          <a:xfrm>
            <a:off x="993328" y="3170828"/>
            <a:ext cx="2549972" cy="49172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100" dirty="0"/>
              <a:t>b) With (amortized) bond premium</a:t>
            </a:r>
          </a:p>
        </p:txBody>
      </p:sp>
      <p:sp>
        <p:nvSpPr>
          <p:cNvPr id="2" name="Footer Placeholder 1"/>
          <p:cNvSpPr>
            <a:spLocks noGrp="1"/>
          </p:cNvSpPr>
          <p:nvPr>
            <p:ph type="ftr" sz="quarter" idx="11"/>
          </p:nvPr>
        </p:nvSpPr>
        <p:spPr/>
        <p:txBody>
          <a:bodyPr/>
          <a:lstStyle/>
          <a:p>
            <a:r>
              <a:rPr lang="en-US"/>
              <a:t>NTTC Training ala NJ – TY2019</a:t>
            </a:r>
            <a:endParaRPr lang="en-US" dirty="0"/>
          </a:p>
        </p:txBody>
      </p:sp>
      <p:sp>
        <p:nvSpPr>
          <p:cNvPr id="3" name="Slide Number Placeholder 2"/>
          <p:cNvSpPr>
            <a:spLocks noGrp="1"/>
          </p:cNvSpPr>
          <p:nvPr>
            <p:ph type="sldNum" sz="quarter" idx="12"/>
          </p:nvPr>
        </p:nvSpPr>
        <p:spPr/>
        <p:txBody>
          <a:bodyPr/>
          <a:lstStyle/>
          <a:p>
            <a:fld id="{F2E3DB30-7DCD-419A-B7FF-3D32CE44F6AC}" type="slidenum">
              <a:rPr lang="en-US" altLang="en-US" smtClean="0"/>
              <a:pPr/>
              <a:t>20</a:t>
            </a:fld>
            <a:endParaRPr lang="en-US" altLang="en-US" dirty="0"/>
          </a:p>
        </p:txBody>
      </p:sp>
      <p:sp>
        <p:nvSpPr>
          <p:cNvPr id="6" name="Title 5"/>
          <p:cNvSpPr>
            <a:spLocks noGrp="1"/>
          </p:cNvSpPr>
          <p:nvPr>
            <p:ph type="title"/>
          </p:nvPr>
        </p:nvSpPr>
        <p:spPr/>
        <p:txBody>
          <a:bodyPr>
            <a:normAutofit/>
          </a:bodyPr>
          <a:lstStyle/>
          <a:p>
            <a:r>
              <a:rPr lang="en-US"/>
              <a:t>Tax-Exempt  Premium Example</a:t>
            </a:r>
            <a:endParaRPr lang="en-US" dirty="0"/>
          </a:p>
        </p:txBody>
      </p:sp>
      <p:sp>
        <p:nvSpPr>
          <p:cNvPr id="12" name="Rectangle 11"/>
          <p:cNvSpPr/>
          <p:nvPr/>
        </p:nvSpPr>
        <p:spPr>
          <a:xfrm>
            <a:off x="1057278" y="1337079"/>
            <a:ext cx="2257422" cy="49172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100" dirty="0"/>
              <a:t>a) Interest Income</a:t>
            </a:r>
          </a:p>
        </p:txBody>
      </p:sp>
      <p:pic>
        <p:nvPicPr>
          <p:cNvPr id="5" name="Picture 4"/>
          <p:cNvPicPr>
            <a:picLocks noChangeAspect="1"/>
          </p:cNvPicPr>
          <p:nvPr/>
        </p:nvPicPr>
        <p:blipFill>
          <a:blip r:embed="rId3"/>
          <a:stretch>
            <a:fillRect/>
          </a:stretch>
        </p:blipFill>
        <p:spPr>
          <a:xfrm>
            <a:off x="1221929" y="2060345"/>
            <a:ext cx="1436094" cy="578725"/>
          </a:xfrm>
          <a:prstGeom prst="rect">
            <a:avLst/>
          </a:prstGeom>
        </p:spPr>
      </p:pic>
      <p:pic>
        <p:nvPicPr>
          <p:cNvPr id="9" name="Picture 8"/>
          <p:cNvPicPr>
            <a:picLocks noChangeAspect="1"/>
          </p:cNvPicPr>
          <p:nvPr/>
        </p:nvPicPr>
        <p:blipFill>
          <a:blip r:embed="rId4"/>
          <a:stretch>
            <a:fillRect/>
          </a:stretch>
        </p:blipFill>
        <p:spPr>
          <a:xfrm>
            <a:off x="1257301" y="3829050"/>
            <a:ext cx="2107700" cy="571580"/>
          </a:xfrm>
          <a:prstGeom prst="rect">
            <a:avLst/>
          </a:prstGeom>
        </p:spPr>
      </p:pic>
      <p:sp>
        <p:nvSpPr>
          <p:cNvPr id="17" name="TextBox 16"/>
          <p:cNvSpPr txBox="1"/>
          <p:nvPr/>
        </p:nvSpPr>
        <p:spPr>
          <a:xfrm>
            <a:off x="6343650" y="1498022"/>
            <a:ext cx="2514600" cy="3497111"/>
          </a:xfrm>
          <a:prstGeom prst="rect">
            <a:avLst/>
          </a:prstGeom>
          <a:noFill/>
          <a:ln w="76200" cap="flat" cmpd="sng" algn="ctr">
            <a:solidFill>
              <a:srgbClr val="FF0000"/>
            </a:solidFill>
            <a:prstDash val="solid"/>
            <a:round/>
            <a:headEnd type="none" w="med" len="med"/>
            <a:tailEnd type="none" w="med" len="med"/>
          </a:ln>
        </p:spPr>
        <p:txBody>
          <a:bodyPr wrap="square" rtlCol="0">
            <a:spAutoFit/>
          </a:bodyPr>
          <a:lstStyle/>
          <a:p>
            <a:r>
              <a:rPr lang="en-US" sz="2100" b="1" dirty="0"/>
              <a:t>TaxSlayer 2019 is not reducing box 8 by the amount in box 13 at this time.</a:t>
            </a:r>
          </a:p>
          <a:p>
            <a:endParaRPr lang="en-US" sz="1125" b="1" dirty="0"/>
          </a:p>
          <a:p>
            <a:r>
              <a:rPr lang="en-US" sz="2100" b="1" dirty="0"/>
              <a:t>A box 13 entry requires a </a:t>
            </a:r>
            <a:r>
              <a:rPr lang="en-US" sz="2100" b="1" dirty="0">
                <a:solidFill>
                  <a:srgbClr val="0000FF"/>
                </a:solidFill>
              </a:rPr>
              <a:t>manual</a:t>
            </a:r>
            <a:r>
              <a:rPr lang="en-US" sz="2100" b="1" dirty="0"/>
              <a:t> reduction of tax exempt interest in box 8 by the amount in box 13.</a:t>
            </a:r>
          </a:p>
        </p:txBody>
      </p:sp>
      <p:sp>
        <p:nvSpPr>
          <p:cNvPr id="18" name="Rectangle 17"/>
          <p:cNvSpPr/>
          <p:nvPr/>
        </p:nvSpPr>
        <p:spPr>
          <a:xfrm>
            <a:off x="3886200" y="1600200"/>
            <a:ext cx="2057400" cy="3314700"/>
          </a:xfrm>
          <a:prstGeom prst="rec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tIns="6858" bIns="6858" rtlCol="0" anchor="ctr"/>
          <a:lstStyle/>
          <a:p>
            <a:r>
              <a:rPr lang="en-US" sz="2100" dirty="0"/>
              <a:t>Reduction in the amount of tax exempt interest:</a:t>
            </a:r>
          </a:p>
          <a:p>
            <a:r>
              <a:rPr lang="en-US" sz="2100" dirty="0"/>
              <a:t>$250 box 8 </a:t>
            </a:r>
          </a:p>
          <a:p>
            <a:r>
              <a:rPr lang="en-US" sz="2100" dirty="0"/>
              <a:t>minus </a:t>
            </a:r>
          </a:p>
          <a:p>
            <a:r>
              <a:rPr lang="en-US" sz="2100" dirty="0"/>
              <a:t>$25 box 13 =</a:t>
            </a:r>
          </a:p>
          <a:p>
            <a:r>
              <a:rPr lang="en-US" sz="2100" b="1" dirty="0"/>
              <a:t>$225 total tax exempt interest </a:t>
            </a:r>
            <a:r>
              <a:rPr lang="en-US" sz="2100" dirty="0"/>
              <a:t>entered on Form 1040 line 2a</a:t>
            </a:r>
          </a:p>
        </p:txBody>
      </p:sp>
      <p:cxnSp>
        <p:nvCxnSpPr>
          <p:cNvPr id="20" name="Straight Arrow Connector 19"/>
          <p:cNvCxnSpPr/>
          <p:nvPr/>
        </p:nvCxnSpPr>
        <p:spPr>
          <a:xfrm rot="10800000">
            <a:off x="8229600" y="3199209"/>
            <a:ext cx="628650" cy="1191"/>
          </a:xfrm>
          <a:prstGeom prst="straightConnector1">
            <a:avLst/>
          </a:prstGeom>
          <a:ln w="762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4" name="Date Placeholder 3">
            <a:extLst>
              <a:ext uri="{FF2B5EF4-FFF2-40B4-BE49-F238E27FC236}">
                <a16:creationId xmlns:a16="http://schemas.microsoft.com/office/drawing/2014/main" id="{AD826A9F-A2DC-4545-9450-A979978809D1}"/>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3339519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creen Shot 2018-10-03 at 7.38.26 PM.pn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1015603" y="857250"/>
            <a:ext cx="6928247" cy="4572262"/>
          </a:xfrm>
          <a:prstGeom prst="rect">
            <a:avLst/>
          </a:prstGeom>
          <a:ln>
            <a:noFill/>
          </a:ln>
        </p:spPr>
      </p:pic>
      <p:sp>
        <p:nvSpPr>
          <p:cNvPr id="2" name="Footer Placeholder 1"/>
          <p:cNvSpPr>
            <a:spLocks noGrp="1"/>
          </p:cNvSpPr>
          <p:nvPr>
            <p:ph type="ftr" sz="quarter" idx="11"/>
          </p:nvPr>
        </p:nvSpPr>
        <p:spPr/>
        <p:txBody>
          <a:bodyPr/>
          <a:lstStyle/>
          <a:p>
            <a:pPr>
              <a:defRPr/>
            </a:pPr>
            <a:r>
              <a:rPr lang="en-US"/>
              <a:t>NTTC Training ala NJ – TY2019</a:t>
            </a:r>
            <a:endParaRPr lang="en-US" dirty="0"/>
          </a:p>
        </p:txBody>
      </p:sp>
      <p:sp>
        <p:nvSpPr>
          <p:cNvPr id="3" name="Slide Number Placeholder 2"/>
          <p:cNvSpPr>
            <a:spLocks noGrp="1"/>
          </p:cNvSpPr>
          <p:nvPr>
            <p:ph type="sldNum" sz="quarter" idx="12"/>
          </p:nvPr>
        </p:nvSpPr>
        <p:spPr/>
        <p:txBody>
          <a:bodyPr/>
          <a:lstStyle/>
          <a:p>
            <a:pPr>
              <a:defRPr/>
            </a:pPr>
            <a:fld id="{F2E3DB30-7DCD-419A-B7FF-3D32CE44F6AC}" type="slidenum">
              <a:rPr lang="en-US" altLang="en-US" smtClean="0"/>
              <a:pPr>
                <a:defRPr/>
              </a:pPr>
              <a:t>21</a:t>
            </a:fld>
            <a:endParaRPr lang="en-US" altLang="en-US" dirty="0"/>
          </a:p>
        </p:txBody>
      </p:sp>
      <p:sp>
        <p:nvSpPr>
          <p:cNvPr id="10" name="Title 9"/>
          <p:cNvSpPr>
            <a:spLocks noGrp="1"/>
          </p:cNvSpPr>
          <p:nvPr>
            <p:ph type="title"/>
          </p:nvPr>
        </p:nvSpPr>
        <p:spPr/>
        <p:txBody>
          <a:bodyPr>
            <a:normAutofit/>
          </a:bodyPr>
          <a:lstStyle/>
          <a:p>
            <a:r>
              <a:rPr lang="en-US" dirty="0"/>
              <a:t>1099 – INT</a:t>
            </a:r>
          </a:p>
        </p:txBody>
      </p:sp>
      <p:sp>
        <p:nvSpPr>
          <p:cNvPr id="4" name="Rectangle 3"/>
          <p:cNvSpPr/>
          <p:nvPr/>
        </p:nvSpPr>
        <p:spPr>
          <a:xfrm>
            <a:off x="5715000" y="1371600"/>
            <a:ext cx="8001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TextBox 7"/>
          <p:cNvSpPr txBox="1"/>
          <p:nvPr/>
        </p:nvSpPr>
        <p:spPr>
          <a:xfrm>
            <a:off x="7829550" y="1323783"/>
            <a:ext cx="1200150" cy="3323987"/>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r>
              <a:rPr lang="en-US" sz="2100" b="1" dirty="0"/>
              <a:t>Which boxes are out of scope?</a:t>
            </a:r>
          </a:p>
          <a:p>
            <a:r>
              <a:rPr lang="en-US" sz="2100" dirty="0"/>
              <a:t> </a:t>
            </a:r>
          </a:p>
          <a:p>
            <a:r>
              <a:rPr lang="en-US" sz="2100" b="1" dirty="0"/>
              <a:t>Refer to Tax-Aide Scope Manual </a:t>
            </a:r>
          </a:p>
        </p:txBody>
      </p:sp>
      <p:sp>
        <p:nvSpPr>
          <p:cNvPr id="5" name="Date Placeholder 4">
            <a:extLst>
              <a:ext uri="{FF2B5EF4-FFF2-40B4-BE49-F238E27FC236}">
                <a16:creationId xmlns:a16="http://schemas.microsoft.com/office/drawing/2014/main" id="{3DFF0A72-8FFC-4A5E-9552-CDDEC6CCB9F4}"/>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3833956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creen Shot 2018-10-03 at 7.38.26 PM.pn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1657350" y="857250"/>
            <a:ext cx="6928247" cy="4572262"/>
          </a:xfrm>
          <a:prstGeom prst="rect">
            <a:avLst/>
          </a:prstGeom>
          <a:ln>
            <a:noFill/>
          </a:ln>
        </p:spPr>
      </p:pic>
      <p:sp>
        <p:nvSpPr>
          <p:cNvPr id="2" name="Footer Placeholder 1"/>
          <p:cNvSpPr>
            <a:spLocks noGrp="1"/>
          </p:cNvSpPr>
          <p:nvPr>
            <p:ph type="ftr" sz="quarter" idx="11"/>
          </p:nvPr>
        </p:nvSpPr>
        <p:spPr/>
        <p:txBody>
          <a:bodyPr/>
          <a:lstStyle/>
          <a:p>
            <a:pPr>
              <a:defRPr/>
            </a:pPr>
            <a:r>
              <a:rPr lang="en-US"/>
              <a:t>NTTC Training ala NJ – TY2019</a:t>
            </a:r>
            <a:endParaRPr lang="en-US" dirty="0"/>
          </a:p>
        </p:txBody>
      </p:sp>
      <p:sp>
        <p:nvSpPr>
          <p:cNvPr id="3" name="Slide Number Placeholder 2"/>
          <p:cNvSpPr>
            <a:spLocks noGrp="1"/>
          </p:cNvSpPr>
          <p:nvPr>
            <p:ph type="sldNum" sz="quarter" idx="12"/>
          </p:nvPr>
        </p:nvSpPr>
        <p:spPr/>
        <p:txBody>
          <a:bodyPr/>
          <a:lstStyle/>
          <a:p>
            <a:pPr>
              <a:defRPr/>
            </a:pPr>
            <a:fld id="{F2E3DB30-7DCD-419A-B7FF-3D32CE44F6AC}" type="slidenum">
              <a:rPr lang="en-US" altLang="en-US" smtClean="0"/>
              <a:pPr>
                <a:defRPr/>
              </a:pPr>
              <a:t>22</a:t>
            </a:fld>
            <a:endParaRPr lang="en-US" altLang="en-US" dirty="0"/>
          </a:p>
        </p:txBody>
      </p:sp>
      <p:sp>
        <p:nvSpPr>
          <p:cNvPr id="10" name="Title 9"/>
          <p:cNvSpPr>
            <a:spLocks noGrp="1"/>
          </p:cNvSpPr>
          <p:nvPr>
            <p:ph type="title"/>
          </p:nvPr>
        </p:nvSpPr>
        <p:spPr/>
        <p:txBody>
          <a:bodyPr>
            <a:normAutofit/>
          </a:bodyPr>
          <a:lstStyle/>
          <a:p>
            <a:r>
              <a:rPr lang="en-US" dirty="0"/>
              <a:t>1099 – INT Out-of-Scope</a:t>
            </a:r>
          </a:p>
        </p:txBody>
      </p:sp>
      <p:sp>
        <p:nvSpPr>
          <p:cNvPr id="9" name="TextBox 8"/>
          <p:cNvSpPr txBox="1"/>
          <p:nvPr/>
        </p:nvSpPr>
        <p:spPr>
          <a:xfrm>
            <a:off x="1630387" y="4351035"/>
            <a:ext cx="2598713" cy="415498"/>
          </a:xfrm>
          <a:prstGeom prst="rect">
            <a:avLst/>
          </a:prstGeom>
          <a:solidFill>
            <a:srgbClr val="FFFFFF"/>
          </a:solidFill>
          <a:ln w="38100" cap="flat" cmpd="sng" algn="ctr">
            <a:solidFill>
              <a:srgbClr val="FF0000"/>
            </a:solidFill>
            <a:prstDash val="solid"/>
            <a:round/>
            <a:headEnd type="none" w="med" len="med"/>
            <a:tailEnd type="none" w="med" len="med"/>
          </a:ln>
        </p:spPr>
        <p:txBody>
          <a:bodyPr wrap="square" rtlCol="0">
            <a:spAutoFit/>
          </a:bodyPr>
          <a:lstStyle/>
          <a:p>
            <a:r>
              <a:rPr lang="en-US" sz="2100" b="1" dirty="0">
                <a:solidFill>
                  <a:srgbClr val="000000"/>
                </a:solidFill>
              </a:rPr>
              <a:t>FATCA is out of scope</a:t>
            </a:r>
          </a:p>
        </p:txBody>
      </p:sp>
      <p:cxnSp>
        <p:nvCxnSpPr>
          <p:cNvPr id="17" name="Straight Arrow Connector 16"/>
          <p:cNvCxnSpPr/>
          <p:nvPr/>
        </p:nvCxnSpPr>
        <p:spPr>
          <a:xfrm>
            <a:off x="4229100" y="4572000"/>
            <a:ext cx="285750" cy="1191"/>
          </a:xfrm>
          <a:prstGeom prst="straightConnector1">
            <a:avLst/>
          </a:prstGeom>
          <a:ln w="28575"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6400800" y="1371600"/>
            <a:ext cx="8001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Date Placeholder 4">
            <a:extLst>
              <a:ext uri="{FF2B5EF4-FFF2-40B4-BE49-F238E27FC236}">
                <a16:creationId xmlns:a16="http://schemas.microsoft.com/office/drawing/2014/main" id="{8736ACD3-02E4-42C2-A267-B1B839FCAADF}"/>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2242120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r>
              <a:rPr lang="en-US"/>
              <a:t>NTTC Training ala NJ – TY2019</a:t>
            </a:r>
            <a:endParaRPr lang="en-US" dirty="0"/>
          </a:p>
        </p:txBody>
      </p:sp>
      <p:sp>
        <p:nvSpPr>
          <p:cNvPr id="11" name="Slide Number Placeholder 10"/>
          <p:cNvSpPr>
            <a:spLocks noGrp="1"/>
          </p:cNvSpPr>
          <p:nvPr>
            <p:ph type="sldNum" sz="quarter" idx="12"/>
          </p:nvPr>
        </p:nvSpPr>
        <p:spPr/>
        <p:txBody>
          <a:bodyPr/>
          <a:lstStyle/>
          <a:p>
            <a:fld id="{F2E3DB30-7DCD-419A-B7FF-3D32CE44F6AC}" type="slidenum">
              <a:rPr lang="en-US" altLang="en-US" smtClean="0"/>
              <a:pPr/>
              <a:t>23</a:t>
            </a:fld>
            <a:endParaRPr lang="en-US" altLang="en-US" dirty="0"/>
          </a:p>
        </p:txBody>
      </p:sp>
      <p:sp>
        <p:nvSpPr>
          <p:cNvPr id="2" name="Title 1"/>
          <p:cNvSpPr>
            <a:spLocks noGrp="1"/>
          </p:cNvSpPr>
          <p:nvPr>
            <p:ph type="title"/>
          </p:nvPr>
        </p:nvSpPr>
        <p:spPr/>
        <p:txBody>
          <a:bodyPr>
            <a:normAutofit/>
          </a:bodyPr>
          <a:lstStyle/>
          <a:p>
            <a:r>
              <a:rPr lang="en-US"/>
              <a:t>Interest Income – </a:t>
            </a:r>
            <a:r>
              <a:rPr lang="en-US" altLang="en-US"/>
              <a:t>Sample Brokerage Statement</a:t>
            </a:r>
            <a:endParaRPr lang="en-US" dirty="0"/>
          </a:p>
        </p:txBody>
      </p:sp>
      <p:sp>
        <p:nvSpPr>
          <p:cNvPr id="23563" name="TextBox 13"/>
          <p:cNvSpPr txBox="1">
            <a:spLocks noChangeArrowheads="1"/>
          </p:cNvSpPr>
          <p:nvPr/>
        </p:nvSpPr>
        <p:spPr bwMode="auto">
          <a:xfrm>
            <a:off x="6915150" y="3657600"/>
            <a:ext cx="1600200" cy="1061829"/>
          </a:xfrm>
          <a:prstGeom prst="rect">
            <a:avLst/>
          </a:prstGeom>
          <a:solidFill>
            <a:schemeClr val="bg1"/>
          </a:solidFill>
          <a:ln w="38100" cap="flat" cmpd="sng" algn="ctr">
            <a:solidFill>
              <a:srgbClr val="FF0000"/>
            </a:solidFill>
            <a:prstDash val="solid"/>
            <a:miter lim="800000"/>
            <a:headEnd type="none" w="med" len="med"/>
            <a:tailEnd type="none" w="med" len="med"/>
          </a:ln>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2100" b="1" dirty="0">
                <a:solidFill>
                  <a:srgbClr val="000000"/>
                </a:solidFill>
                <a:cs typeface="Calibri" panose="020F0502020204030204" pitchFamily="34" charset="0"/>
              </a:rPr>
              <a:t>FATCA filing requirement </a:t>
            </a:r>
            <a:br>
              <a:rPr lang="en-US" altLang="en-US" sz="2100" b="1" dirty="0">
                <a:solidFill>
                  <a:srgbClr val="000000"/>
                </a:solidFill>
                <a:cs typeface="Calibri" panose="020F0502020204030204" pitchFamily="34" charset="0"/>
              </a:rPr>
            </a:br>
            <a:r>
              <a:rPr lang="en-US" altLang="en-US" sz="2100" b="1" dirty="0">
                <a:solidFill>
                  <a:srgbClr val="000000"/>
                </a:solidFill>
                <a:cs typeface="Calibri" panose="020F0502020204030204" pitchFamily="34" charset="0"/>
              </a:rPr>
              <a:t>out of scope</a:t>
            </a:r>
          </a:p>
        </p:txBody>
      </p:sp>
      <p:pic>
        <p:nvPicPr>
          <p:cNvPr id="4" name="Picture 3"/>
          <p:cNvPicPr>
            <a:picLocks noChangeAspect="1"/>
          </p:cNvPicPr>
          <p:nvPr/>
        </p:nvPicPr>
        <p:blipFill>
          <a:blip r:embed="rId3"/>
          <a:stretch>
            <a:fillRect/>
          </a:stretch>
        </p:blipFill>
        <p:spPr>
          <a:xfrm>
            <a:off x="250032" y="1968514"/>
            <a:ext cx="6418189" cy="3533951"/>
          </a:xfrm>
          <a:prstGeom prst="rect">
            <a:avLst/>
          </a:prstGeom>
        </p:spPr>
      </p:pic>
      <p:sp>
        <p:nvSpPr>
          <p:cNvPr id="3" name="Date Placeholder 2">
            <a:extLst>
              <a:ext uri="{FF2B5EF4-FFF2-40B4-BE49-F238E27FC236}">
                <a16:creationId xmlns:a16="http://schemas.microsoft.com/office/drawing/2014/main" id="{B5E1699D-BDD8-44F0-8373-600B3ED915AB}"/>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3160751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7" name="Slide Number Placeholder 6"/>
          <p:cNvSpPr>
            <a:spLocks noGrp="1"/>
          </p:cNvSpPr>
          <p:nvPr>
            <p:ph type="sldNum" sz="quarter" idx="4"/>
          </p:nvPr>
        </p:nvSpPr>
        <p:spPr>
          <a:xfrm>
            <a:off x="457204" y="6265308"/>
            <a:ext cx="702365" cy="365125"/>
          </a:xfrm>
        </p:spPr>
        <p:txBody>
          <a:bodyPr/>
          <a:lstStyle/>
          <a:p>
            <a:fld id="{F2E3DB30-7DCD-419A-B7FF-3D32CE44F6AC}" type="slidenum">
              <a:rPr lang="en-US" altLang="en-US" smtClean="0"/>
              <a:pPr/>
              <a:t>24</a:t>
            </a:fld>
            <a:endParaRPr lang="en-US" altLang="en-US" dirty="0"/>
          </a:p>
        </p:txBody>
      </p:sp>
      <p:sp>
        <p:nvSpPr>
          <p:cNvPr id="13315" name="Rectangle 3"/>
          <p:cNvSpPr>
            <a:spLocks noGrp="1" noChangeArrowheads="1"/>
          </p:cNvSpPr>
          <p:nvPr>
            <p:ph sz="quarter" idx="12"/>
          </p:nvPr>
        </p:nvSpPr>
        <p:spPr/>
        <p:txBody>
          <a:bodyPr>
            <a:normAutofit/>
          </a:bodyPr>
          <a:lstStyle/>
          <a:p>
            <a:r>
              <a:rPr lang="en-US" altLang="en-US" dirty="0"/>
              <a:t>Review Forms 1099-INT and 1099-OID for scope</a:t>
            </a:r>
          </a:p>
          <a:p>
            <a:pPr lvl="1"/>
            <a:r>
              <a:rPr lang="en-US" altLang="en-US"/>
              <a:t>FATCA </a:t>
            </a:r>
            <a:r>
              <a:rPr lang="en-US" altLang="en-US" dirty="0"/>
              <a:t>filing requirement</a:t>
            </a:r>
          </a:p>
          <a:p>
            <a:r>
              <a:rPr lang="en-US" altLang="en-US" dirty="0"/>
              <a:t>Does the taxpayer receive interest on savings or checking accounts? (may be less than $10 so no tax form)</a:t>
            </a:r>
          </a:p>
        </p:txBody>
      </p:sp>
      <p:sp>
        <p:nvSpPr>
          <p:cNvPr id="8194" name="Rectangle 2"/>
          <p:cNvSpPr>
            <a:spLocks noGrp="1" noChangeArrowheads="1"/>
          </p:cNvSpPr>
          <p:nvPr>
            <p:ph type="title"/>
          </p:nvPr>
        </p:nvSpPr>
        <p:spPr/>
        <p:txBody>
          <a:bodyPr>
            <a:normAutofit/>
          </a:bodyPr>
          <a:lstStyle/>
          <a:p>
            <a:r>
              <a:rPr lang="en-US" altLang="en-US" dirty="0"/>
              <a:t>Interview</a:t>
            </a:r>
          </a:p>
        </p:txBody>
      </p:sp>
      <p:sp>
        <p:nvSpPr>
          <p:cNvPr id="2" name="Date Placeholder 1">
            <a:extLst>
              <a:ext uri="{FF2B5EF4-FFF2-40B4-BE49-F238E27FC236}">
                <a16:creationId xmlns:a16="http://schemas.microsoft.com/office/drawing/2014/main" id="{AC15B99C-EC93-448B-A3B4-3C9019845427}"/>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558443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10" name="Slide Number Placeholder 9"/>
          <p:cNvSpPr>
            <a:spLocks noGrp="1"/>
          </p:cNvSpPr>
          <p:nvPr>
            <p:ph type="sldNum" sz="quarter" idx="4"/>
          </p:nvPr>
        </p:nvSpPr>
        <p:spPr>
          <a:xfrm>
            <a:off x="457204" y="6265308"/>
            <a:ext cx="702365" cy="365125"/>
          </a:xfrm>
        </p:spPr>
        <p:txBody>
          <a:bodyPr/>
          <a:lstStyle/>
          <a:p>
            <a:fld id="{F2E3DB30-7DCD-419A-B7FF-3D32CE44F6AC}" type="slidenum">
              <a:rPr lang="en-US" altLang="en-US" smtClean="0"/>
              <a:pPr/>
              <a:t>25</a:t>
            </a:fld>
            <a:endParaRPr lang="en-US" altLang="en-US" dirty="0"/>
          </a:p>
        </p:txBody>
      </p:sp>
      <p:sp>
        <p:nvSpPr>
          <p:cNvPr id="3" name="Content Placeholder 2"/>
          <p:cNvSpPr>
            <a:spLocks noGrp="1"/>
          </p:cNvSpPr>
          <p:nvPr>
            <p:ph sz="quarter" idx="12"/>
          </p:nvPr>
        </p:nvSpPr>
        <p:spPr/>
        <p:txBody>
          <a:bodyPr/>
          <a:lstStyle/>
          <a:p>
            <a:r>
              <a:rPr lang="en-US" dirty="0"/>
              <a:t>Is the following interest taxable on a federal return?</a:t>
            </a:r>
          </a:p>
          <a:p>
            <a:pPr lvl="1"/>
            <a:r>
              <a:rPr lang="en-US" dirty="0"/>
              <a:t>New York City bond interest</a:t>
            </a:r>
          </a:p>
          <a:p>
            <a:pPr lvl="1"/>
            <a:r>
              <a:rPr lang="en-US" dirty="0"/>
              <a:t>Treasury bill interest</a:t>
            </a:r>
          </a:p>
          <a:p>
            <a:pPr lvl="1"/>
            <a:r>
              <a:rPr lang="en-US" dirty="0"/>
              <a:t>Ford Motor Co bond interest</a:t>
            </a:r>
          </a:p>
          <a:p>
            <a:pPr lvl="1"/>
            <a:r>
              <a:rPr lang="en-US" dirty="0"/>
              <a:t>Interest on loan to cousin Charlie</a:t>
            </a:r>
          </a:p>
        </p:txBody>
      </p:sp>
      <p:sp>
        <p:nvSpPr>
          <p:cNvPr id="2" name="Title 1"/>
          <p:cNvSpPr>
            <a:spLocks noGrp="1"/>
          </p:cNvSpPr>
          <p:nvPr>
            <p:ph type="title"/>
          </p:nvPr>
        </p:nvSpPr>
        <p:spPr/>
        <p:txBody>
          <a:bodyPr/>
          <a:lstStyle/>
          <a:p>
            <a:r>
              <a:rPr lang="en-US"/>
              <a:t>Interest Income Quiz</a:t>
            </a:r>
            <a:endParaRPr lang="en-US" dirty="0"/>
          </a:p>
        </p:txBody>
      </p:sp>
      <p:sp>
        <p:nvSpPr>
          <p:cNvPr id="16" name="TextBox 15"/>
          <p:cNvSpPr txBox="1">
            <a:spLocks noChangeArrowheads="1"/>
          </p:cNvSpPr>
          <p:nvPr/>
        </p:nvSpPr>
        <p:spPr bwMode="auto">
          <a:xfrm>
            <a:off x="5600700" y="2571750"/>
            <a:ext cx="5517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Clr>
                <a:srgbClr val="B54A10"/>
              </a:buClr>
              <a:buSzPct val="94000"/>
              <a:buFont typeface="Calibri" panose="020F0502020204030204" pitchFamily="34" charset="0"/>
              <a:buChar char="●"/>
              <a:defRPr sz="3200" b="1">
                <a:solidFill>
                  <a:schemeClr val="tx1"/>
                </a:solidFill>
                <a:latin typeface="Calibri" panose="020F0502020204030204" pitchFamily="34" charset="0"/>
              </a:defRPr>
            </a:lvl1pPr>
            <a:lvl2pPr marL="742950" indent="-285750">
              <a:spcBef>
                <a:spcPts val="1200"/>
              </a:spcBef>
              <a:buClr>
                <a:srgbClr val="105766"/>
              </a:buClr>
              <a:buSzPct val="63000"/>
              <a:buFont typeface="Wingdings" panose="05000000000000000000" pitchFamily="2" charset="2"/>
              <a:buChar char=""/>
              <a:defRPr sz="3000" b="1">
                <a:solidFill>
                  <a:schemeClr val="tx1"/>
                </a:solidFill>
                <a:latin typeface="Calibri" panose="020F0502020204030204" pitchFamily="34" charset="0"/>
              </a:defRPr>
            </a:lvl2pPr>
            <a:lvl3pPr marL="1143000" indent="-228600">
              <a:spcBef>
                <a:spcPct val="20000"/>
              </a:spcBef>
              <a:buClr>
                <a:srgbClr val="3F1E25"/>
              </a:buClr>
              <a:buSzPct val="70000"/>
              <a:buFont typeface="Wingdings" panose="05000000000000000000" pitchFamily="2" charset="2"/>
              <a:buChar char=""/>
              <a:defRPr sz="2800" b="1">
                <a:solidFill>
                  <a:schemeClr val="tx1"/>
                </a:solidFill>
                <a:latin typeface="Calibri" panose="020F0502020204030204" pitchFamily="34" charset="0"/>
              </a:defRPr>
            </a:lvl3pPr>
            <a:lvl4pPr marL="1600200" indent="-228600">
              <a:spcBef>
                <a:spcPct val="20000"/>
              </a:spcBef>
              <a:buClr>
                <a:srgbClr val="39639D"/>
              </a:buClr>
              <a:buSzPct val="90000"/>
              <a:buFont typeface="Calibri" panose="020F0502020204030204" pitchFamily="34" charset="0"/>
              <a:buChar char="●"/>
              <a:defRPr sz="2400" b="1">
                <a:solidFill>
                  <a:schemeClr val="tx1"/>
                </a:solidFill>
                <a:latin typeface="Calibri" panose="020F0502020204030204" pitchFamily="34" charset="0"/>
              </a:defRPr>
            </a:lvl4pPr>
            <a:lvl5pPr marL="2057400" indent="-228600">
              <a:spcBef>
                <a:spcPct val="20000"/>
              </a:spcBef>
              <a:buClr>
                <a:srgbClr val="474B78"/>
              </a:buClr>
              <a:buFont typeface="Arial" panose="020B0604020202020204" pitchFamily="34" charset="0"/>
              <a:buChar char="•"/>
              <a:defRPr sz="2200" b="1">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9pPr>
          </a:lstStyle>
          <a:p>
            <a:pPr eaLnBrk="1" hangingPunct="1">
              <a:spcBef>
                <a:spcPct val="0"/>
              </a:spcBef>
              <a:buClrTx/>
              <a:buSzTx/>
              <a:buFontTx/>
              <a:buNone/>
            </a:pPr>
            <a:r>
              <a:rPr lang="en-US" altLang="en-US" sz="2400" dirty="0">
                <a:solidFill>
                  <a:srgbClr val="0000FF"/>
                </a:solidFill>
              </a:rPr>
              <a:t>No</a:t>
            </a:r>
          </a:p>
        </p:txBody>
      </p:sp>
      <p:sp>
        <p:nvSpPr>
          <p:cNvPr id="17" name="TextBox 16"/>
          <p:cNvSpPr txBox="1">
            <a:spLocks noChangeArrowheads="1"/>
          </p:cNvSpPr>
          <p:nvPr/>
        </p:nvSpPr>
        <p:spPr bwMode="auto">
          <a:xfrm>
            <a:off x="5600701" y="3371850"/>
            <a:ext cx="5992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Clr>
                <a:srgbClr val="B54A10"/>
              </a:buClr>
              <a:buSzPct val="94000"/>
              <a:buFont typeface="Calibri" panose="020F0502020204030204" pitchFamily="34" charset="0"/>
              <a:buChar char="●"/>
              <a:defRPr sz="3200" b="1">
                <a:solidFill>
                  <a:schemeClr val="tx1"/>
                </a:solidFill>
                <a:latin typeface="Calibri" panose="020F0502020204030204" pitchFamily="34" charset="0"/>
              </a:defRPr>
            </a:lvl1pPr>
            <a:lvl2pPr marL="742950" indent="-285750">
              <a:spcBef>
                <a:spcPts val="1200"/>
              </a:spcBef>
              <a:buClr>
                <a:srgbClr val="105766"/>
              </a:buClr>
              <a:buSzPct val="63000"/>
              <a:buFont typeface="Wingdings" panose="05000000000000000000" pitchFamily="2" charset="2"/>
              <a:buChar char=""/>
              <a:defRPr sz="3000" b="1">
                <a:solidFill>
                  <a:schemeClr val="tx1"/>
                </a:solidFill>
                <a:latin typeface="Calibri" panose="020F0502020204030204" pitchFamily="34" charset="0"/>
              </a:defRPr>
            </a:lvl2pPr>
            <a:lvl3pPr marL="1143000" indent="-228600">
              <a:spcBef>
                <a:spcPct val="20000"/>
              </a:spcBef>
              <a:buClr>
                <a:srgbClr val="3F1E25"/>
              </a:buClr>
              <a:buSzPct val="70000"/>
              <a:buFont typeface="Wingdings" panose="05000000000000000000" pitchFamily="2" charset="2"/>
              <a:buChar char=""/>
              <a:defRPr sz="2800" b="1">
                <a:solidFill>
                  <a:schemeClr val="tx1"/>
                </a:solidFill>
                <a:latin typeface="Calibri" panose="020F0502020204030204" pitchFamily="34" charset="0"/>
              </a:defRPr>
            </a:lvl3pPr>
            <a:lvl4pPr marL="1600200" indent="-228600">
              <a:spcBef>
                <a:spcPct val="20000"/>
              </a:spcBef>
              <a:buClr>
                <a:srgbClr val="39639D"/>
              </a:buClr>
              <a:buSzPct val="90000"/>
              <a:buFont typeface="Calibri" panose="020F0502020204030204" pitchFamily="34" charset="0"/>
              <a:buChar char="●"/>
              <a:defRPr sz="2400" b="1">
                <a:solidFill>
                  <a:schemeClr val="tx1"/>
                </a:solidFill>
                <a:latin typeface="Calibri" panose="020F0502020204030204" pitchFamily="34" charset="0"/>
              </a:defRPr>
            </a:lvl4pPr>
            <a:lvl5pPr marL="2057400" indent="-228600">
              <a:spcBef>
                <a:spcPct val="20000"/>
              </a:spcBef>
              <a:buClr>
                <a:srgbClr val="474B78"/>
              </a:buClr>
              <a:buFont typeface="Arial" panose="020B0604020202020204" pitchFamily="34" charset="0"/>
              <a:buChar char="•"/>
              <a:defRPr sz="2200" b="1">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9pPr>
          </a:lstStyle>
          <a:p>
            <a:pPr eaLnBrk="1" hangingPunct="1">
              <a:spcBef>
                <a:spcPct val="0"/>
              </a:spcBef>
              <a:buClrTx/>
              <a:buSzTx/>
              <a:buFontTx/>
              <a:buNone/>
            </a:pPr>
            <a:r>
              <a:rPr lang="en-US" altLang="en-US" sz="2400" dirty="0">
                <a:solidFill>
                  <a:srgbClr val="0000FF"/>
                </a:solidFill>
              </a:rPr>
              <a:t>Yes</a:t>
            </a:r>
          </a:p>
        </p:txBody>
      </p:sp>
      <p:sp>
        <p:nvSpPr>
          <p:cNvPr id="18" name="TextBox 17"/>
          <p:cNvSpPr txBox="1">
            <a:spLocks noChangeArrowheads="1"/>
          </p:cNvSpPr>
          <p:nvPr/>
        </p:nvSpPr>
        <p:spPr bwMode="auto">
          <a:xfrm>
            <a:off x="5600701" y="2971800"/>
            <a:ext cx="5992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Clr>
                <a:srgbClr val="B54A10"/>
              </a:buClr>
              <a:buSzPct val="94000"/>
              <a:buFont typeface="Calibri" panose="020F0502020204030204" pitchFamily="34" charset="0"/>
              <a:buChar char="●"/>
              <a:defRPr sz="3200" b="1">
                <a:solidFill>
                  <a:schemeClr val="tx1"/>
                </a:solidFill>
                <a:latin typeface="Calibri" panose="020F0502020204030204" pitchFamily="34" charset="0"/>
              </a:defRPr>
            </a:lvl1pPr>
            <a:lvl2pPr marL="742950" indent="-285750">
              <a:spcBef>
                <a:spcPts val="1200"/>
              </a:spcBef>
              <a:buClr>
                <a:srgbClr val="105766"/>
              </a:buClr>
              <a:buSzPct val="63000"/>
              <a:buFont typeface="Wingdings" panose="05000000000000000000" pitchFamily="2" charset="2"/>
              <a:buChar char=""/>
              <a:defRPr sz="3000" b="1">
                <a:solidFill>
                  <a:schemeClr val="tx1"/>
                </a:solidFill>
                <a:latin typeface="Calibri" panose="020F0502020204030204" pitchFamily="34" charset="0"/>
              </a:defRPr>
            </a:lvl2pPr>
            <a:lvl3pPr marL="1143000" indent="-228600">
              <a:spcBef>
                <a:spcPct val="20000"/>
              </a:spcBef>
              <a:buClr>
                <a:srgbClr val="3F1E25"/>
              </a:buClr>
              <a:buSzPct val="70000"/>
              <a:buFont typeface="Wingdings" panose="05000000000000000000" pitchFamily="2" charset="2"/>
              <a:buChar char=""/>
              <a:defRPr sz="2800" b="1">
                <a:solidFill>
                  <a:schemeClr val="tx1"/>
                </a:solidFill>
                <a:latin typeface="Calibri" panose="020F0502020204030204" pitchFamily="34" charset="0"/>
              </a:defRPr>
            </a:lvl3pPr>
            <a:lvl4pPr marL="1600200" indent="-228600">
              <a:spcBef>
                <a:spcPct val="20000"/>
              </a:spcBef>
              <a:buClr>
                <a:srgbClr val="39639D"/>
              </a:buClr>
              <a:buSzPct val="90000"/>
              <a:buFont typeface="Calibri" panose="020F0502020204030204" pitchFamily="34" charset="0"/>
              <a:buChar char="●"/>
              <a:defRPr sz="2400" b="1">
                <a:solidFill>
                  <a:schemeClr val="tx1"/>
                </a:solidFill>
                <a:latin typeface="Calibri" panose="020F0502020204030204" pitchFamily="34" charset="0"/>
              </a:defRPr>
            </a:lvl4pPr>
            <a:lvl5pPr marL="2057400" indent="-228600">
              <a:spcBef>
                <a:spcPct val="20000"/>
              </a:spcBef>
              <a:buClr>
                <a:srgbClr val="474B78"/>
              </a:buClr>
              <a:buFont typeface="Arial" panose="020B0604020202020204" pitchFamily="34" charset="0"/>
              <a:buChar char="•"/>
              <a:defRPr sz="2200" b="1">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9pPr>
          </a:lstStyle>
          <a:p>
            <a:pPr eaLnBrk="1" hangingPunct="1">
              <a:spcBef>
                <a:spcPct val="0"/>
              </a:spcBef>
              <a:buClrTx/>
              <a:buSzTx/>
              <a:buFontTx/>
              <a:buNone/>
            </a:pPr>
            <a:r>
              <a:rPr lang="en-US" altLang="en-US" sz="2400" dirty="0">
                <a:solidFill>
                  <a:srgbClr val="0000FF"/>
                </a:solidFill>
              </a:rPr>
              <a:t>Yes</a:t>
            </a:r>
          </a:p>
        </p:txBody>
      </p:sp>
      <p:sp>
        <p:nvSpPr>
          <p:cNvPr id="19" name="TextBox 18"/>
          <p:cNvSpPr txBox="1">
            <a:spLocks noChangeArrowheads="1"/>
          </p:cNvSpPr>
          <p:nvPr/>
        </p:nvSpPr>
        <p:spPr bwMode="auto">
          <a:xfrm>
            <a:off x="5600701" y="3771900"/>
            <a:ext cx="5992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Clr>
                <a:srgbClr val="B54A10"/>
              </a:buClr>
              <a:buSzPct val="94000"/>
              <a:buFont typeface="Calibri" panose="020F0502020204030204" pitchFamily="34" charset="0"/>
              <a:buChar char="●"/>
              <a:defRPr sz="3200" b="1">
                <a:solidFill>
                  <a:schemeClr val="tx1"/>
                </a:solidFill>
                <a:latin typeface="Calibri" panose="020F0502020204030204" pitchFamily="34" charset="0"/>
              </a:defRPr>
            </a:lvl1pPr>
            <a:lvl2pPr marL="742950" indent="-285750">
              <a:spcBef>
                <a:spcPts val="1200"/>
              </a:spcBef>
              <a:buClr>
                <a:srgbClr val="105766"/>
              </a:buClr>
              <a:buSzPct val="63000"/>
              <a:buFont typeface="Wingdings" panose="05000000000000000000" pitchFamily="2" charset="2"/>
              <a:buChar char=""/>
              <a:defRPr sz="3000" b="1">
                <a:solidFill>
                  <a:schemeClr val="tx1"/>
                </a:solidFill>
                <a:latin typeface="Calibri" panose="020F0502020204030204" pitchFamily="34" charset="0"/>
              </a:defRPr>
            </a:lvl2pPr>
            <a:lvl3pPr marL="1143000" indent="-228600">
              <a:spcBef>
                <a:spcPct val="20000"/>
              </a:spcBef>
              <a:buClr>
                <a:srgbClr val="3F1E25"/>
              </a:buClr>
              <a:buSzPct val="70000"/>
              <a:buFont typeface="Wingdings" panose="05000000000000000000" pitchFamily="2" charset="2"/>
              <a:buChar char=""/>
              <a:defRPr sz="2800" b="1">
                <a:solidFill>
                  <a:schemeClr val="tx1"/>
                </a:solidFill>
                <a:latin typeface="Calibri" panose="020F0502020204030204" pitchFamily="34" charset="0"/>
              </a:defRPr>
            </a:lvl3pPr>
            <a:lvl4pPr marL="1600200" indent="-228600">
              <a:spcBef>
                <a:spcPct val="20000"/>
              </a:spcBef>
              <a:buClr>
                <a:srgbClr val="39639D"/>
              </a:buClr>
              <a:buSzPct val="90000"/>
              <a:buFont typeface="Calibri" panose="020F0502020204030204" pitchFamily="34" charset="0"/>
              <a:buChar char="●"/>
              <a:defRPr sz="2400" b="1">
                <a:solidFill>
                  <a:schemeClr val="tx1"/>
                </a:solidFill>
                <a:latin typeface="Calibri" panose="020F0502020204030204" pitchFamily="34" charset="0"/>
              </a:defRPr>
            </a:lvl4pPr>
            <a:lvl5pPr marL="2057400" indent="-228600">
              <a:spcBef>
                <a:spcPct val="20000"/>
              </a:spcBef>
              <a:buClr>
                <a:srgbClr val="474B78"/>
              </a:buClr>
              <a:buFont typeface="Arial" panose="020B0604020202020204" pitchFamily="34" charset="0"/>
              <a:buChar char="•"/>
              <a:defRPr sz="2200" b="1">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9pPr>
          </a:lstStyle>
          <a:p>
            <a:pPr eaLnBrk="1" hangingPunct="1">
              <a:spcBef>
                <a:spcPct val="0"/>
              </a:spcBef>
              <a:buClrTx/>
              <a:buSzTx/>
              <a:buFontTx/>
              <a:buNone/>
            </a:pPr>
            <a:r>
              <a:rPr lang="en-US" altLang="en-US" sz="2400" dirty="0">
                <a:solidFill>
                  <a:srgbClr val="0000FF"/>
                </a:solidFill>
              </a:rPr>
              <a:t>Yes</a:t>
            </a:r>
          </a:p>
        </p:txBody>
      </p:sp>
      <p:sp>
        <p:nvSpPr>
          <p:cNvPr id="4" name="Date Placeholder 3">
            <a:extLst>
              <a:ext uri="{FF2B5EF4-FFF2-40B4-BE49-F238E27FC236}">
                <a16:creationId xmlns:a16="http://schemas.microsoft.com/office/drawing/2014/main" id="{0949A861-F9E3-400F-BD8C-2758B755D8BF}"/>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421415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6" grpId="0"/>
      <p:bldP spid="17" grpId="0"/>
      <p:bldP spid="18"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r>
              <a:rPr lang="en-US"/>
              <a:t>Form 1099-DIV</a:t>
            </a:r>
            <a:endParaRPr lang="en-US" dirty="0"/>
          </a:p>
        </p:txBody>
      </p:sp>
      <p:sp>
        <p:nvSpPr>
          <p:cNvPr id="6" name="Title 5"/>
          <p:cNvSpPr>
            <a:spLocks noGrp="1"/>
          </p:cNvSpPr>
          <p:nvPr>
            <p:ph type="title"/>
          </p:nvPr>
        </p:nvSpPr>
        <p:spPr/>
        <p:txBody>
          <a:bodyPr/>
          <a:lstStyle/>
          <a:p>
            <a:r>
              <a:rPr lang="en-US"/>
              <a:t>Dividend Income</a:t>
            </a:r>
            <a:endParaRPr lang="en-US" dirty="0"/>
          </a:p>
        </p:txBody>
      </p:sp>
      <p:sp>
        <p:nvSpPr>
          <p:cNvPr id="2" name="Date Placeholder 1">
            <a:extLst>
              <a:ext uri="{FF2B5EF4-FFF2-40B4-BE49-F238E27FC236}">
                <a16:creationId xmlns:a16="http://schemas.microsoft.com/office/drawing/2014/main" id="{27F45B96-E297-47F1-826B-C882017E4FD7}"/>
              </a:ext>
            </a:extLst>
          </p:cNvPr>
          <p:cNvSpPr>
            <a:spLocks noGrp="1"/>
          </p:cNvSpPr>
          <p:nvPr>
            <p:ph type="dt" sz="half" idx="2"/>
          </p:nvPr>
        </p:nvSpPr>
        <p:spPr/>
        <p:txBody>
          <a:bodyPr/>
          <a:lstStyle/>
          <a:p>
            <a:r>
              <a:rPr lang="en-US"/>
              <a:t>11-27-2019 v1a</a:t>
            </a:r>
          </a:p>
        </p:txBody>
      </p:sp>
      <p:sp>
        <p:nvSpPr>
          <p:cNvPr id="3" name="Footer Placeholder 2">
            <a:extLst>
              <a:ext uri="{FF2B5EF4-FFF2-40B4-BE49-F238E27FC236}">
                <a16:creationId xmlns:a16="http://schemas.microsoft.com/office/drawing/2014/main" id="{99F3DBAE-37DE-4452-80BB-4F5436CA78E4}"/>
              </a:ext>
            </a:extLst>
          </p:cNvPr>
          <p:cNvSpPr>
            <a:spLocks noGrp="1"/>
          </p:cNvSpPr>
          <p:nvPr>
            <p:ph type="ftr" sz="quarter" idx="3"/>
          </p:nvPr>
        </p:nvSpPr>
        <p:spPr/>
        <p:txBody>
          <a:bodyPr/>
          <a:lstStyle/>
          <a:p>
            <a:r>
              <a:rPr lang="en-US"/>
              <a:t>NTTC Training ala NJ – TY2019</a:t>
            </a:r>
          </a:p>
        </p:txBody>
      </p:sp>
      <p:sp>
        <p:nvSpPr>
          <p:cNvPr id="4" name="Slide Number Placeholder 3">
            <a:extLst>
              <a:ext uri="{FF2B5EF4-FFF2-40B4-BE49-F238E27FC236}">
                <a16:creationId xmlns:a16="http://schemas.microsoft.com/office/drawing/2014/main" id="{FC8A605D-2C75-4DA7-BCF1-49E29500950C}"/>
              </a:ext>
            </a:extLst>
          </p:cNvPr>
          <p:cNvSpPr>
            <a:spLocks noGrp="1"/>
          </p:cNvSpPr>
          <p:nvPr>
            <p:ph type="sldNum" sz="quarter" idx="4"/>
          </p:nvPr>
        </p:nvSpPr>
        <p:spPr/>
        <p:txBody>
          <a:bodyPr/>
          <a:lstStyle/>
          <a:p>
            <a:fld id="{F56DB09B-2E1E-48D6-BF38-233787F9BAB1}" type="slidenum">
              <a:rPr lang="en-US" smtClean="0"/>
              <a:t>26</a:t>
            </a:fld>
            <a:endParaRPr lang="en-US"/>
          </a:p>
        </p:txBody>
      </p:sp>
    </p:spTree>
    <p:extLst>
      <p:ext uri="{BB962C8B-B14F-4D97-AF65-F5344CB8AC3E}">
        <p14:creationId xmlns:p14="http://schemas.microsoft.com/office/powerpoint/2010/main" val="4263474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7" name="Slide Number Placeholder 6"/>
          <p:cNvSpPr>
            <a:spLocks noGrp="1"/>
          </p:cNvSpPr>
          <p:nvPr>
            <p:ph type="sldNum" sz="quarter" idx="4"/>
          </p:nvPr>
        </p:nvSpPr>
        <p:spPr>
          <a:xfrm>
            <a:off x="457204" y="6265308"/>
            <a:ext cx="702365" cy="365125"/>
          </a:xfrm>
        </p:spPr>
        <p:txBody>
          <a:bodyPr/>
          <a:lstStyle/>
          <a:p>
            <a:fld id="{F2E3DB30-7DCD-419A-B7FF-3D32CE44F6AC}" type="slidenum">
              <a:rPr lang="en-US" altLang="en-US" smtClean="0"/>
              <a:pPr/>
              <a:t>27</a:t>
            </a:fld>
            <a:endParaRPr lang="en-US" altLang="en-US" dirty="0"/>
          </a:p>
        </p:txBody>
      </p:sp>
      <p:sp>
        <p:nvSpPr>
          <p:cNvPr id="66563" name="Rectangle 3"/>
          <p:cNvSpPr>
            <a:spLocks noGrp="1" noChangeArrowheads="1"/>
          </p:cNvSpPr>
          <p:nvPr>
            <p:ph sz="quarter" idx="12"/>
          </p:nvPr>
        </p:nvSpPr>
        <p:spPr/>
        <p:txBody>
          <a:bodyPr/>
          <a:lstStyle/>
          <a:p>
            <a:r>
              <a:rPr lang="en-US" altLang="en-US" dirty="0"/>
              <a:t>Dividend income reported on</a:t>
            </a:r>
          </a:p>
          <a:p>
            <a:pPr lvl="1"/>
            <a:r>
              <a:rPr lang="en-US" altLang="en-US" dirty="0"/>
              <a:t>Form 1099-DIV </a:t>
            </a:r>
          </a:p>
          <a:p>
            <a:pPr lvl="1"/>
            <a:r>
              <a:rPr lang="en-US" altLang="en-US" dirty="0"/>
              <a:t>Brokerage or mutual fund statements (substitute </a:t>
            </a:r>
            <a:br>
              <a:rPr lang="en-US" altLang="en-US" dirty="0"/>
            </a:br>
            <a:r>
              <a:rPr lang="en-US" dirty="0"/>
              <a:t>Form </a:t>
            </a:r>
            <a:r>
              <a:rPr lang="en-US" altLang="en-US" dirty="0"/>
              <a:t>1099-DIV)</a:t>
            </a:r>
          </a:p>
          <a:p>
            <a:pPr lvl="1"/>
            <a:r>
              <a:rPr lang="en-US" altLang="en-US" dirty="0"/>
              <a:t>Schedule K-1</a:t>
            </a:r>
          </a:p>
        </p:txBody>
      </p:sp>
      <p:sp>
        <p:nvSpPr>
          <p:cNvPr id="19458" name="Rectangle 2"/>
          <p:cNvSpPr>
            <a:spLocks noGrp="1" noChangeArrowheads="1"/>
          </p:cNvSpPr>
          <p:nvPr>
            <p:ph type="title"/>
          </p:nvPr>
        </p:nvSpPr>
        <p:spPr/>
        <p:txBody>
          <a:bodyPr/>
          <a:lstStyle/>
          <a:p>
            <a:r>
              <a:rPr lang="en-US" altLang="en-US"/>
              <a:t>Dividend Income </a:t>
            </a:r>
            <a:endParaRPr lang="en-US" altLang="en-US" dirty="0"/>
          </a:p>
        </p:txBody>
      </p:sp>
      <p:sp>
        <p:nvSpPr>
          <p:cNvPr id="2" name="Date Placeholder 1">
            <a:extLst>
              <a:ext uri="{FF2B5EF4-FFF2-40B4-BE49-F238E27FC236}">
                <a16:creationId xmlns:a16="http://schemas.microsoft.com/office/drawing/2014/main" id="{A38ABC79-3914-4742-8106-37A849A9A62C}"/>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471761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8" name="Slide Number Placeholder 7"/>
          <p:cNvSpPr>
            <a:spLocks noGrp="1"/>
          </p:cNvSpPr>
          <p:nvPr>
            <p:ph type="sldNum" sz="quarter" idx="4"/>
          </p:nvPr>
        </p:nvSpPr>
        <p:spPr>
          <a:xfrm>
            <a:off x="457204" y="6265308"/>
            <a:ext cx="702365" cy="365125"/>
          </a:xfrm>
        </p:spPr>
        <p:txBody>
          <a:bodyPr/>
          <a:lstStyle/>
          <a:p>
            <a:fld id="{F2E3DB30-7DCD-419A-B7FF-3D32CE44F6AC}" type="slidenum">
              <a:rPr lang="en-US" altLang="en-US" smtClean="0"/>
              <a:pPr/>
              <a:t>28</a:t>
            </a:fld>
            <a:endParaRPr lang="en-US" altLang="en-US" dirty="0"/>
          </a:p>
        </p:txBody>
      </p:sp>
      <p:sp>
        <p:nvSpPr>
          <p:cNvPr id="56323" name="Rectangle 3"/>
          <p:cNvSpPr>
            <a:spLocks noGrp="1" noChangeArrowheads="1"/>
          </p:cNvSpPr>
          <p:nvPr>
            <p:ph sz="quarter" idx="12"/>
          </p:nvPr>
        </p:nvSpPr>
        <p:spPr/>
        <p:txBody>
          <a:bodyPr>
            <a:normAutofit/>
          </a:bodyPr>
          <a:lstStyle/>
          <a:p>
            <a:r>
              <a:rPr lang="en-US" altLang="en-US" dirty="0"/>
              <a:t>Dividends are paid out of earnings and profits from corporations</a:t>
            </a:r>
          </a:p>
          <a:p>
            <a:r>
              <a:rPr lang="en-US" altLang="en-US" dirty="0"/>
              <a:t>Dividends paid to equity shareholders</a:t>
            </a:r>
          </a:p>
          <a:p>
            <a:r>
              <a:rPr lang="en-US" altLang="en-US" dirty="0"/>
              <a:t>“Total ordinary dividends” includes two subsets</a:t>
            </a:r>
          </a:p>
          <a:p>
            <a:pPr lvl="1"/>
            <a:r>
              <a:rPr lang="en-US" altLang="en-US" dirty="0"/>
              <a:t>Qualified dividends</a:t>
            </a:r>
          </a:p>
          <a:p>
            <a:pPr lvl="1"/>
            <a:r>
              <a:rPr lang="en-US" altLang="en-US" dirty="0"/>
              <a:t>199A dividends</a:t>
            </a:r>
          </a:p>
          <a:p>
            <a:pPr lvl="1"/>
            <a:endParaRPr lang="en-US" altLang="en-US" dirty="0"/>
          </a:p>
        </p:txBody>
      </p:sp>
      <p:sp>
        <p:nvSpPr>
          <p:cNvPr id="19458" name="Rectangle 2"/>
          <p:cNvSpPr>
            <a:spLocks noGrp="1" noChangeArrowheads="1"/>
          </p:cNvSpPr>
          <p:nvPr>
            <p:ph type="title"/>
          </p:nvPr>
        </p:nvSpPr>
        <p:spPr/>
        <p:txBody>
          <a:bodyPr/>
          <a:lstStyle/>
          <a:p>
            <a:r>
              <a:rPr lang="en-US" altLang="en-US"/>
              <a:t>Dividend Income</a:t>
            </a:r>
            <a:endParaRPr lang="en-US" altLang="en-US" dirty="0"/>
          </a:p>
        </p:txBody>
      </p:sp>
      <p:sp>
        <p:nvSpPr>
          <p:cNvPr id="2" name="Date Placeholder 1">
            <a:extLst>
              <a:ext uri="{FF2B5EF4-FFF2-40B4-BE49-F238E27FC236}">
                <a16:creationId xmlns:a16="http://schemas.microsoft.com/office/drawing/2014/main" id="{453666BA-8070-4933-9E3A-B6361CDB6800}"/>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545467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8" name="Slide Number Placeholder 7"/>
          <p:cNvSpPr>
            <a:spLocks noGrp="1"/>
          </p:cNvSpPr>
          <p:nvPr>
            <p:ph type="sldNum" sz="quarter" idx="4"/>
          </p:nvPr>
        </p:nvSpPr>
        <p:spPr>
          <a:xfrm>
            <a:off x="457204" y="6265308"/>
            <a:ext cx="702365" cy="365125"/>
          </a:xfrm>
        </p:spPr>
        <p:txBody>
          <a:bodyPr/>
          <a:lstStyle/>
          <a:p>
            <a:fld id="{F2E3DB30-7DCD-419A-B7FF-3D32CE44F6AC}" type="slidenum">
              <a:rPr lang="en-US" altLang="en-US" smtClean="0"/>
              <a:pPr/>
              <a:t>29</a:t>
            </a:fld>
            <a:endParaRPr lang="en-US" altLang="en-US" dirty="0"/>
          </a:p>
        </p:txBody>
      </p:sp>
      <p:sp>
        <p:nvSpPr>
          <p:cNvPr id="38915" name="Content Placeholder 4"/>
          <p:cNvSpPr>
            <a:spLocks noGrp="1"/>
          </p:cNvSpPr>
          <p:nvPr>
            <p:ph sz="quarter" idx="12"/>
          </p:nvPr>
        </p:nvSpPr>
        <p:spPr/>
        <p:txBody>
          <a:bodyPr>
            <a:normAutofit/>
          </a:bodyPr>
          <a:lstStyle/>
          <a:p>
            <a:pPr>
              <a:lnSpc>
                <a:spcPct val="110000"/>
              </a:lnSpc>
            </a:pPr>
            <a:r>
              <a:rPr lang="en-US" altLang="en-US" dirty="0"/>
              <a:t>Ordinary dividends that are not qualified</a:t>
            </a:r>
          </a:p>
          <a:p>
            <a:pPr lvl="1">
              <a:lnSpc>
                <a:spcPct val="110000"/>
              </a:lnSpc>
            </a:pPr>
            <a:r>
              <a:rPr lang="en-US" altLang="en-US" dirty="0"/>
              <a:t>Taxed at marginal tax rate</a:t>
            </a:r>
          </a:p>
          <a:p>
            <a:pPr>
              <a:lnSpc>
                <a:spcPct val="110000"/>
              </a:lnSpc>
            </a:pPr>
            <a:r>
              <a:rPr lang="en-US" altLang="en-US" dirty="0"/>
              <a:t>Qualified dividend subset</a:t>
            </a:r>
          </a:p>
          <a:p>
            <a:pPr lvl="1">
              <a:lnSpc>
                <a:spcPct val="110000"/>
              </a:lnSpc>
            </a:pPr>
            <a:r>
              <a:rPr lang="en-US" altLang="en-US" dirty="0"/>
              <a:t>Qualify for lower capital gain tax rate</a:t>
            </a:r>
          </a:p>
          <a:p>
            <a:pPr>
              <a:lnSpc>
                <a:spcPct val="110000"/>
              </a:lnSpc>
            </a:pPr>
            <a:r>
              <a:rPr lang="en-US" altLang="en-US" dirty="0"/>
              <a:t>199A dividend subset</a:t>
            </a:r>
          </a:p>
          <a:p>
            <a:pPr lvl="1">
              <a:lnSpc>
                <a:spcPct val="110000"/>
              </a:lnSpc>
            </a:pPr>
            <a:r>
              <a:rPr lang="en-US" altLang="en-US" dirty="0"/>
              <a:t>Qualify for qualified business income (</a:t>
            </a:r>
            <a:r>
              <a:rPr lang="en-US" altLang="en-US" dirty="0" err="1"/>
              <a:t>QBI</a:t>
            </a:r>
            <a:r>
              <a:rPr lang="en-US" altLang="en-US" dirty="0"/>
              <a:t>) deduction – see Standard Deduction lesson</a:t>
            </a:r>
          </a:p>
          <a:p>
            <a:pPr lvl="1">
              <a:lnSpc>
                <a:spcPct val="110000"/>
              </a:lnSpc>
            </a:pPr>
            <a:r>
              <a:rPr lang="en-US" altLang="en-US" dirty="0"/>
              <a:t>May need to look at codes in “other” areas of Schedule K-1</a:t>
            </a:r>
          </a:p>
          <a:p>
            <a:pPr lvl="2">
              <a:lnSpc>
                <a:spcPct val="110000"/>
              </a:lnSpc>
            </a:pPr>
            <a:r>
              <a:rPr lang="en-US" altLang="en-US" dirty="0"/>
              <a:t>E.g. Code I in box 14 of Schedule K-1 Form 1041</a:t>
            </a:r>
          </a:p>
          <a:p>
            <a:pPr lvl="1">
              <a:lnSpc>
                <a:spcPct val="110000"/>
              </a:lnSpc>
            </a:pPr>
            <a:endParaRPr lang="en-US" altLang="en-US" dirty="0"/>
          </a:p>
        </p:txBody>
      </p:sp>
      <p:sp>
        <p:nvSpPr>
          <p:cNvPr id="2" name="Title 1"/>
          <p:cNvSpPr>
            <a:spLocks noGrp="1"/>
          </p:cNvSpPr>
          <p:nvPr>
            <p:ph type="title"/>
          </p:nvPr>
        </p:nvSpPr>
        <p:spPr/>
        <p:txBody>
          <a:bodyPr/>
          <a:lstStyle/>
          <a:p>
            <a:r>
              <a:rPr lang="en-US"/>
              <a:t>Dividend Income</a:t>
            </a:r>
            <a:endParaRPr lang="en-US" dirty="0"/>
          </a:p>
        </p:txBody>
      </p:sp>
      <p:sp>
        <p:nvSpPr>
          <p:cNvPr id="3" name="Date Placeholder 2">
            <a:extLst>
              <a:ext uri="{FF2B5EF4-FFF2-40B4-BE49-F238E27FC236}">
                <a16:creationId xmlns:a16="http://schemas.microsoft.com/office/drawing/2014/main" id="{22578303-886E-4C50-A5EA-6028B7EF77AC}"/>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070888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r>
              <a:rPr lang="en-US" b="1" dirty="0"/>
              <a:t>Forms 1099-INT and 1099-OID</a:t>
            </a:r>
          </a:p>
        </p:txBody>
      </p:sp>
      <p:sp>
        <p:nvSpPr>
          <p:cNvPr id="6" name="Title 5"/>
          <p:cNvSpPr>
            <a:spLocks noGrp="1"/>
          </p:cNvSpPr>
          <p:nvPr>
            <p:ph type="title"/>
          </p:nvPr>
        </p:nvSpPr>
        <p:spPr/>
        <p:txBody>
          <a:bodyPr/>
          <a:lstStyle/>
          <a:p>
            <a:r>
              <a:rPr lang="en-US" dirty="0"/>
              <a:t>Interest Income</a:t>
            </a:r>
          </a:p>
        </p:txBody>
      </p:sp>
      <p:sp>
        <p:nvSpPr>
          <p:cNvPr id="2" name="Date Placeholder 1">
            <a:extLst>
              <a:ext uri="{FF2B5EF4-FFF2-40B4-BE49-F238E27FC236}">
                <a16:creationId xmlns:a16="http://schemas.microsoft.com/office/drawing/2014/main" id="{94CEBFA2-12A4-4AAE-BD6F-00E21D72C493}"/>
              </a:ext>
            </a:extLst>
          </p:cNvPr>
          <p:cNvSpPr>
            <a:spLocks noGrp="1"/>
          </p:cNvSpPr>
          <p:nvPr>
            <p:ph type="dt" sz="half" idx="2"/>
          </p:nvPr>
        </p:nvSpPr>
        <p:spPr/>
        <p:txBody>
          <a:bodyPr/>
          <a:lstStyle/>
          <a:p>
            <a:r>
              <a:rPr lang="en-US"/>
              <a:t>11-27-2019 v1a</a:t>
            </a:r>
          </a:p>
        </p:txBody>
      </p:sp>
      <p:sp>
        <p:nvSpPr>
          <p:cNvPr id="3" name="Footer Placeholder 2">
            <a:extLst>
              <a:ext uri="{FF2B5EF4-FFF2-40B4-BE49-F238E27FC236}">
                <a16:creationId xmlns:a16="http://schemas.microsoft.com/office/drawing/2014/main" id="{06B70773-0CFC-4E7A-BF77-DC5E9999FD60}"/>
              </a:ext>
            </a:extLst>
          </p:cNvPr>
          <p:cNvSpPr>
            <a:spLocks noGrp="1"/>
          </p:cNvSpPr>
          <p:nvPr>
            <p:ph type="ftr" sz="quarter" idx="3"/>
          </p:nvPr>
        </p:nvSpPr>
        <p:spPr/>
        <p:txBody>
          <a:bodyPr/>
          <a:lstStyle/>
          <a:p>
            <a:r>
              <a:rPr lang="en-US"/>
              <a:t>NTTC Training ala NJ – TY2019</a:t>
            </a:r>
          </a:p>
        </p:txBody>
      </p:sp>
      <p:sp>
        <p:nvSpPr>
          <p:cNvPr id="4" name="Slide Number Placeholder 3">
            <a:extLst>
              <a:ext uri="{FF2B5EF4-FFF2-40B4-BE49-F238E27FC236}">
                <a16:creationId xmlns:a16="http://schemas.microsoft.com/office/drawing/2014/main" id="{2ACD3D90-2CE8-44DD-9E17-CC24A4EB380B}"/>
              </a:ext>
            </a:extLst>
          </p:cNvPr>
          <p:cNvSpPr>
            <a:spLocks noGrp="1"/>
          </p:cNvSpPr>
          <p:nvPr>
            <p:ph type="sldNum" sz="quarter" idx="4"/>
          </p:nvPr>
        </p:nvSpPr>
        <p:spPr/>
        <p:txBody>
          <a:bodyPr/>
          <a:lstStyle/>
          <a:p>
            <a:fld id="{F56DB09B-2E1E-48D6-BF38-233787F9BAB1}" type="slidenum">
              <a:rPr lang="en-US" smtClean="0"/>
              <a:t>3</a:t>
            </a:fld>
            <a:endParaRPr lang="en-US"/>
          </a:p>
        </p:txBody>
      </p:sp>
    </p:spTree>
    <p:extLst>
      <p:ext uri="{BB962C8B-B14F-4D97-AF65-F5344CB8AC3E}">
        <p14:creationId xmlns:p14="http://schemas.microsoft.com/office/powerpoint/2010/main" val="2953702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pPr>
              <a:defRPr/>
            </a:pPr>
            <a:fld id="{F2E3DB30-7DCD-419A-B7FF-3D32CE44F6AC}" type="slidenum">
              <a:rPr lang="en-US" altLang="en-US" smtClean="0"/>
              <a:pPr>
                <a:defRPr/>
              </a:pPr>
              <a:t>30</a:t>
            </a:fld>
            <a:endParaRPr lang="en-US" altLang="en-US" dirty="0"/>
          </a:p>
        </p:txBody>
      </p:sp>
      <p:sp>
        <p:nvSpPr>
          <p:cNvPr id="4" name="Content Placeholder 3"/>
          <p:cNvSpPr>
            <a:spLocks noGrp="1"/>
          </p:cNvSpPr>
          <p:nvPr>
            <p:ph sz="quarter" idx="12"/>
          </p:nvPr>
        </p:nvSpPr>
        <p:spPr/>
        <p:txBody>
          <a:bodyPr>
            <a:normAutofit/>
          </a:bodyPr>
          <a:lstStyle/>
          <a:p>
            <a:r>
              <a:rPr lang="en-US" altLang="en-US" dirty="0"/>
              <a:t>Capital gain dividends</a:t>
            </a:r>
          </a:p>
          <a:p>
            <a:pPr lvl="1"/>
            <a:r>
              <a:rPr lang="en-US" altLang="en-US" dirty="0"/>
              <a:t>Paid by mutual funds and Real Estate Investment Trusts (REITs) </a:t>
            </a:r>
          </a:p>
          <a:p>
            <a:pPr lvl="1"/>
            <a:r>
              <a:rPr lang="en-US" altLang="en-US" dirty="0"/>
              <a:t>Qualify for lower capital gain tax rate regardless of how long shares held</a:t>
            </a:r>
          </a:p>
          <a:p>
            <a:r>
              <a:rPr lang="en-US" dirty="0"/>
              <a:t>Sec. 1250 gains (box 2b)</a:t>
            </a:r>
          </a:p>
          <a:p>
            <a:pPr lvl="1"/>
            <a:r>
              <a:rPr lang="en-US" dirty="0"/>
              <a:t>A subset of box 2a total capital gain</a:t>
            </a:r>
          </a:p>
          <a:p>
            <a:pPr lvl="1"/>
            <a:r>
              <a:rPr lang="en-US" dirty="0"/>
              <a:t>In scope for Tax-Aide</a:t>
            </a:r>
          </a:p>
        </p:txBody>
      </p:sp>
      <p:sp>
        <p:nvSpPr>
          <p:cNvPr id="5" name="Title 4"/>
          <p:cNvSpPr>
            <a:spLocks noGrp="1"/>
          </p:cNvSpPr>
          <p:nvPr>
            <p:ph type="title"/>
          </p:nvPr>
        </p:nvSpPr>
        <p:spPr/>
        <p:txBody>
          <a:bodyPr/>
          <a:lstStyle/>
          <a:p>
            <a:r>
              <a:rPr lang="en-US" dirty="0"/>
              <a:t>Dividend Income</a:t>
            </a:r>
          </a:p>
        </p:txBody>
      </p:sp>
      <p:sp>
        <p:nvSpPr>
          <p:cNvPr id="6" name="Date Placeholder 5">
            <a:extLst>
              <a:ext uri="{FF2B5EF4-FFF2-40B4-BE49-F238E27FC236}">
                <a16:creationId xmlns:a16="http://schemas.microsoft.com/office/drawing/2014/main" id="{26CC9018-B15B-49DF-BA39-F062AAEF8E85}"/>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026813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pPr>
              <a:defRPr/>
            </a:pPr>
            <a:fld id="{F2E3DB30-7DCD-419A-B7FF-3D32CE44F6AC}" type="slidenum">
              <a:rPr lang="en-US" altLang="en-US" smtClean="0"/>
              <a:pPr>
                <a:defRPr/>
              </a:pPr>
              <a:t>31</a:t>
            </a:fld>
            <a:endParaRPr lang="en-US" altLang="en-US" dirty="0"/>
          </a:p>
        </p:txBody>
      </p:sp>
      <p:sp>
        <p:nvSpPr>
          <p:cNvPr id="4" name="Content Placeholder 3"/>
          <p:cNvSpPr>
            <a:spLocks noGrp="1"/>
          </p:cNvSpPr>
          <p:nvPr>
            <p:ph sz="quarter" idx="12"/>
          </p:nvPr>
        </p:nvSpPr>
        <p:spPr/>
        <p:txBody>
          <a:bodyPr>
            <a:normAutofit/>
          </a:bodyPr>
          <a:lstStyle/>
          <a:p>
            <a:r>
              <a:rPr lang="en-US" altLang="en-US" b="1" dirty="0"/>
              <a:t>Out of scope </a:t>
            </a:r>
          </a:p>
          <a:p>
            <a:pPr lvl="1"/>
            <a:r>
              <a:rPr lang="en-US" altLang="en-US" dirty="0"/>
              <a:t>Section 1202 gain (box 2c)</a:t>
            </a:r>
          </a:p>
          <a:p>
            <a:pPr lvl="1"/>
            <a:r>
              <a:rPr lang="en-US" altLang="en-US" dirty="0"/>
              <a:t>28% gain (box 2d) </a:t>
            </a:r>
          </a:p>
          <a:p>
            <a:pPr lvl="1"/>
            <a:r>
              <a:rPr lang="en-US" altLang="en-US" dirty="0"/>
              <a:t>Liquidation distributions (boxes 9 and 10)</a:t>
            </a:r>
          </a:p>
          <a:p>
            <a:pPr>
              <a:buNone/>
            </a:pPr>
            <a:endParaRPr lang="en-US" dirty="0"/>
          </a:p>
        </p:txBody>
      </p:sp>
      <p:sp>
        <p:nvSpPr>
          <p:cNvPr id="5" name="Title 4"/>
          <p:cNvSpPr>
            <a:spLocks noGrp="1"/>
          </p:cNvSpPr>
          <p:nvPr>
            <p:ph type="title"/>
          </p:nvPr>
        </p:nvSpPr>
        <p:spPr/>
        <p:txBody>
          <a:bodyPr/>
          <a:lstStyle/>
          <a:p>
            <a:r>
              <a:rPr lang="en-US" dirty="0"/>
              <a:t>Dividend Income</a:t>
            </a:r>
          </a:p>
        </p:txBody>
      </p:sp>
      <p:sp>
        <p:nvSpPr>
          <p:cNvPr id="6" name="Date Placeholder 5">
            <a:extLst>
              <a:ext uri="{FF2B5EF4-FFF2-40B4-BE49-F238E27FC236}">
                <a16:creationId xmlns:a16="http://schemas.microsoft.com/office/drawing/2014/main" id="{FA7F24C2-FACD-4D49-B8BE-03DC04E2AEDB}"/>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443057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NTTC Training ala NJ – TY2019</a:t>
            </a:r>
            <a:endParaRPr lang="en-US" dirty="0"/>
          </a:p>
        </p:txBody>
      </p:sp>
      <p:sp>
        <p:nvSpPr>
          <p:cNvPr id="3" name="Slide Number Placeholder 2"/>
          <p:cNvSpPr>
            <a:spLocks noGrp="1"/>
          </p:cNvSpPr>
          <p:nvPr>
            <p:ph type="sldNum" sz="quarter" idx="12"/>
          </p:nvPr>
        </p:nvSpPr>
        <p:spPr/>
        <p:txBody>
          <a:bodyPr/>
          <a:lstStyle/>
          <a:p>
            <a:pPr>
              <a:defRPr/>
            </a:pPr>
            <a:fld id="{F2E3DB30-7DCD-419A-B7FF-3D32CE44F6AC}" type="slidenum">
              <a:rPr lang="en-US" altLang="en-US" smtClean="0"/>
              <a:pPr>
                <a:defRPr/>
              </a:pPr>
              <a:t>32</a:t>
            </a:fld>
            <a:endParaRPr lang="en-US" altLang="en-US" dirty="0"/>
          </a:p>
        </p:txBody>
      </p:sp>
      <p:sp>
        <p:nvSpPr>
          <p:cNvPr id="6" name="Title 5"/>
          <p:cNvSpPr>
            <a:spLocks noGrp="1"/>
          </p:cNvSpPr>
          <p:nvPr>
            <p:ph type="title"/>
          </p:nvPr>
        </p:nvSpPr>
        <p:spPr/>
        <p:txBody>
          <a:bodyPr/>
          <a:lstStyle/>
          <a:p>
            <a:r>
              <a:rPr lang="en-US" dirty="0"/>
              <a:t>1099-DIV</a:t>
            </a:r>
          </a:p>
        </p:txBody>
      </p:sp>
      <p:pic>
        <p:nvPicPr>
          <p:cNvPr id="7" name="Picture 6" descr="Screen Shot 2018-10-04 at 9.11.41 AM.png"/>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Lst>
          </a:blip>
          <a:stretch>
            <a:fillRect/>
          </a:stretch>
        </p:blipFill>
        <p:spPr>
          <a:xfrm>
            <a:off x="1097710" y="1200150"/>
            <a:ext cx="6446090" cy="4239816"/>
          </a:xfrm>
          <a:prstGeom prst="rect">
            <a:avLst/>
          </a:prstGeom>
        </p:spPr>
      </p:pic>
      <p:sp>
        <p:nvSpPr>
          <p:cNvPr id="4" name="Rectangle 3"/>
          <p:cNvSpPr/>
          <p:nvPr/>
        </p:nvSpPr>
        <p:spPr>
          <a:xfrm>
            <a:off x="5314950" y="1683782"/>
            <a:ext cx="742950" cy="3440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extBox 11"/>
          <p:cNvSpPr txBox="1"/>
          <p:nvPr/>
        </p:nvSpPr>
        <p:spPr>
          <a:xfrm>
            <a:off x="7658100" y="1323782"/>
            <a:ext cx="1200150" cy="4154984"/>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r>
              <a:rPr lang="en-US" sz="2400" dirty="0"/>
              <a:t>Which boxes are out of scope?</a:t>
            </a:r>
          </a:p>
          <a:p>
            <a:r>
              <a:rPr lang="en-US" sz="2400" dirty="0"/>
              <a:t> </a:t>
            </a:r>
          </a:p>
          <a:p>
            <a:r>
              <a:rPr lang="en-US" sz="2400" dirty="0"/>
              <a:t>Refer to Tax-Aide Scope Manual </a:t>
            </a:r>
          </a:p>
        </p:txBody>
      </p:sp>
      <p:sp>
        <p:nvSpPr>
          <p:cNvPr id="5" name="Date Placeholder 4">
            <a:extLst>
              <a:ext uri="{FF2B5EF4-FFF2-40B4-BE49-F238E27FC236}">
                <a16:creationId xmlns:a16="http://schemas.microsoft.com/office/drawing/2014/main" id="{C164DFC1-FE42-4ECA-AC6A-53E25C4C71F0}"/>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2543099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NTTC Training ala NJ – TY2019</a:t>
            </a:r>
            <a:endParaRPr lang="en-US" dirty="0"/>
          </a:p>
        </p:txBody>
      </p:sp>
      <p:sp>
        <p:nvSpPr>
          <p:cNvPr id="3" name="Slide Number Placeholder 2"/>
          <p:cNvSpPr>
            <a:spLocks noGrp="1"/>
          </p:cNvSpPr>
          <p:nvPr>
            <p:ph type="sldNum" sz="quarter" idx="12"/>
          </p:nvPr>
        </p:nvSpPr>
        <p:spPr/>
        <p:txBody>
          <a:bodyPr/>
          <a:lstStyle/>
          <a:p>
            <a:pPr>
              <a:defRPr/>
            </a:pPr>
            <a:fld id="{F2E3DB30-7DCD-419A-B7FF-3D32CE44F6AC}" type="slidenum">
              <a:rPr lang="en-US" altLang="en-US" smtClean="0"/>
              <a:pPr>
                <a:defRPr/>
              </a:pPr>
              <a:t>33</a:t>
            </a:fld>
            <a:endParaRPr lang="en-US" altLang="en-US" dirty="0"/>
          </a:p>
        </p:txBody>
      </p:sp>
      <p:sp>
        <p:nvSpPr>
          <p:cNvPr id="6" name="Title 5"/>
          <p:cNvSpPr>
            <a:spLocks noGrp="1"/>
          </p:cNvSpPr>
          <p:nvPr>
            <p:ph type="title"/>
          </p:nvPr>
        </p:nvSpPr>
        <p:spPr/>
        <p:txBody>
          <a:bodyPr/>
          <a:lstStyle/>
          <a:p>
            <a:r>
              <a:rPr lang="en-US" dirty="0"/>
              <a:t>1099-DIV Out-of-Scope</a:t>
            </a:r>
          </a:p>
        </p:txBody>
      </p:sp>
      <p:pic>
        <p:nvPicPr>
          <p:cNvPr id="7" name="Picture 6" descr="Screen Shot 2018-10-04 at 9.11.41 AM.png"/>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Lst>
          </a:blip>
          <a:stretch>
            <a:fillRect/>
          </a:stretch>
        </p:blipFill>
        <p:spPr>
          <a:xfrm>
            <a:off x="2514600" y="1200150"/>
            <a:ext cx="6446090" cy="4239816"/>
          </a:xfrm>
          <a:prstGeom prst="rect">
            <a:avLst/>
          </a:prstGeom>
        </p:spPr>
      </p:pic>
      <p:sp>
        <p:nvSpPr>
          <p:cNvPr id="8" name="TextBox 7"/>
          <p:cNvSpPr txBox="1"/>
          <p:nvPr/>
        </p:nvSpPr>
        <p:spPr>
          <a:xfrm>
            <a:off x="5486400" y="3371850"/>
            <a:ext cx="1200150" cy="300082"/>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endParaRPr lang="en-US" sz="1350" dirty="0"/>
          </a:p>
        </p:txBody>
      </p:sp>
      <p:sp>
        <p:nvSpPr>
          <p:cNvPr id="9" name="TextBox 8"/>
          <p:cNvSpPr txBox="1"/>
          <p:nvPr/>
        </p:nvSpPr>
        <p:spPr>
          <a:xfrm>
            <a:off x="1085850" y="2228850"/>
            <a:ext cx="1485900" cy="1938992"/>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r>
              <a:rPr lang="en-US" sz="2400" b="1" dirty="0">
                <a:solidFill>
                  <a:srgbClr val="000000"/>
                </a:solidFill>
              </a:rPr>
              <a:t>In scope:</a:t>
            </a:r>
          </a:p>
          <a:p>
            <a:r>
              <a:rPr lang="en-US" sz="2400" b="1" dirty="0">
                <a:solidFill>
                  <a:srgbClr val="000000"/>
                </a:solidFill>
              </a:rPr>
              <a:t>Box 5 Section 199A dividends</a:t>
            </a:r>
          </a:p>
        </p:txBody>
      </p:sp>
      <p:cxnSp>
        <p:nvCxnSpPr>
          <p:cNvPr id="11" name="Straight Arrow Connector 10"/>
          <p:cNvCxnSpPr/>
          <p:nvPr/>
        </p:nvCxnSpPr>
        <p:spPr>
          <a:xfrm>
            <a:off x="2571750" y="3429000"/>
            <a:ext cx="2857500" cy="1191"/>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829300" y="2686051"/>
            <a:ext cx="630301" cy="392415"/>
          </a:xfrm>
          <a:prstGeom prst="rect">
            <a:avLst/>
          </a:prstGeom>
          <a:noFill/>
        </p:spPr>
        <p:txBody>
          <a:bodyPr wrap="none" rtlCol="0">
            <a:spAutoFit/>
          </a:bodyPr>
          <a:lstStyle/>
          <a:p>
            <a:r>
              <a:rPr lang="en-US" sz="1950" dirty="0">
                <a:solidFill>
                  <a:srgbClr val="FF0000"/>
                </a:solidFill>
              </a:rPr>
              <a:t>OOS</a:t>
            </a:r>
          </a:p>
        </p:txBody>
      </p:sp>
      <p:sp>
        <p:nvSpPr>
          <p:cNvPr id="15" name="TextBox 14"/>
          <p:cNvSpPr txBox="1"/>
          <p:nvPr/>
        </p:nvSpPr>
        <p:spPr>
          <a:xfrm>
            <a:off x="6858000" y="2686051"/>
            <a:ext cx="630301" cy="392415"/>
          </a:xfrm>
          <a:prstGeom prst="rect">
            <a:avLst/>
          </a:prstGeom>
          <a:noFill/>
        </p:spPr>
        <p:txBody>
          <a:bodyPr wrap="none" rtlCol="0">
            <a:spAutoFit/>
          </a:bodyPr>
          <a:lstStyle/>
          <a:p>
            <a:r>
              <a:rPr lang="en-US" sz="1950" dirty="0">
                <a:solidFill>
                  <a:srgbClr val="FF0000"/>
                </a:solidFill>
              </a:rPr>
              <a:t>OOS</a:t>
            </a:r>
          </a:p>
        </p:txBody>
      </p:sp>
      <p:sp>
        <p:nvSpPr>
          <p:cNvPr id="16" name="TextBox 15"/>
          <p:cNvSpPr txBox="1"/>
          <p:nvPr/>
        </p:nvSpPr>
        <p:spPr>
          <a:xfrm>
            <a:off x="5829300" y="4057651"/>
            <a:ext cx="630301" cy="392415"/>
          </a:xfrm>
          <a:prstGeom prst="rect">
            <a:avLst/>
          </a:prstGeom>
          <a:noFill/>
        </p:spPr>
        <p:txBody>
          <a:bodyPr wrap="none" rtlCol="0">
            <a:spAutoFit/>
          </a:bodyPr>
          <a:lstStyle/>
          <a:p>
            <a:r>
              <a:rPr lang="en-US" sz="1950" dirty="0">
                <a:solidFill>
                  <a:srgbClr val="FF0000"/>
                </a:solidFill>
              </a:rPr>
              <a:t>OOS</a:t>
            </a:r>
          </a:p>
        </p:txBody>
      </p:sp>
      <p:sp>
        <p:nvSpPr>
          <p:cNvPr id="17" name="TextBox 16"/>
          <p:cNvSpPr txBox="1"/>
          <p:nvPr/>
        </p:nvSpPr>
        <p:spPr>
          <a:xfrm>
            <a:off x="6858000" y="4057651"/>
            <a:ext cx="630301" cy="392415"/>
          </a:xfrm>
          <a:prstGeom prst="rect">
            <a:avLst/>
          </a:prstGeom>
          <a:noFill/>
        </p:spPr>
        <p:txBody>
          <a:bodyPr wrap="none" rtlCol="0">
            <a:spAutoFit/>
          </a:bodyPr>
          <a:lstStyle/>
          <a:p>
            <a:r>
              <a:rPr lang="en-US" sz="1950" dirty="0">
                <a:solidFill>
                  <a:srgbClr val="FF0000"/>
                </a:solidFill>
              </a:rPr>
              <a:t>OOS</a:t>
            </a:r>
          </a:p>
        </p:txBody>
      </p:sp>
      <p:sp>
        <p:nvSpPr>
          <p:cNvPr id="18" name="TextBox 17"/>
          <p:cNvSpPr txBox="1"/>
          <p:nvPr/>
        </p:nvSpPr>
        <p:spPr>
          <a:xfrm>
            <a:off x="2686050" y="4400551"/>
            <a:ext cx="2210477" cy="392415"/>
          </a:xfrm>
          <a:prstGeom prst="rect">
            <a:avLst/>
          </a:prstGeom>
          <a:solidFill>
            <a:srgbClr val="FFFFFF"/>
          </a:solidFill>
          <a:ln w="38100" cap="flat" cmpd="sng" algn="ctr">
            <a:solidFill>
              <a:srgbClr val="FF0000"/>
            </a:solidFill>
            <a:prstDash val="solid"/>
            <a:round/>
            <a:headEnd type="none" w="med" len="med"/>
            <a:tailEnd type="none" w="med" len="med"/>
          </a:ln>
        </p:spPr>
        <p:txBody>
          <a:bodyPr wrap="none" rtlCol="0">
            <a:spAutoFit/>
          </a:bodyPr>
          <a:lstStyle/>
          <a:p>
            <a:r>
              <a:rPr lang="en-US" sz="1950" b="1" dirty="0">
                <a:solidFill>
                  <a:srgbClr val="000000"/>
                </a:solidFill>
              </a:rPr>
              <a:t>FATCA Out of Scope</a:t>
            </a:r>
          </a:p>
        </p:txBody>
      </p:sp>
      <p:sp>
        <p:nvSpPr>
          <p:cNvPr id="19" name="TextBox 18"/>
          <p:cNvSpPr txBox="1"/>
          <p:nvPr/>
        </p:nvSpPr>
        <p:spPr>
          <a:xfrm>
            <a:off x="5200650" y="4629150"/>
            <a:ext cx="114300" cy="300082"/>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endParaRPr lang="en-US" sz="1350" dirty="0"/>
          </a:p>
        </p:txBody>
      </p:sp>
      <p:cxnSp>
        <p:nvCxnSpPr>
          <p:cNvPr id="23" name="Straight Arrow Connector 22"/>
          <p:cNvCxnSpPr/>
          <p:nvPr/>
        </p:nvCxnSpPr>
        <p:spPr>
          <a:xfrm>
            <a:off x="4857750" y="4686300"/>
            <a:ext cx="285750" cy="1191"/>
          </a:xfrm>
          <a:prstGeom prst="straightConnector1">
            <a:avLst/>
          </a:prstGeom>
          <a:ln w="28575"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6686550" y="1683782"/>
            <a:ext cx="742950" cy="3440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Date Placeholder 4">
            <a:extLst>
              <a:ext uri="{FF2B5EF4-FFF2-40B4-BE49-F238E27FC236}">
                <a16:creationId xmlns:a16="http://schemas.microsoft.com/office/drawing/2014/main" id="{18F5158E-7A3C-4643-916D-EE3A66D8EAF7}"/>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1026307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a:stretch>
            <a:fillRect/>
          </a:stretch>
        </p:blipFill>
        <p:spPr>
          <a:xfrm>
            <a:off x="248224" y="1842703"/>
            <a:ext cx="6361553" cy="3606950"/>
          </a:xfrm>
          <a:prstGeom prst="rect">
            <a:avLst/>
          </a:prstGeom>
        </p:spPr>
      </p:pic>
      <p:sp>
        <p:nvSpPr>
          <p:cNvPr id="6" name="Footer Placeholder 5"/>
          <p:cNvSpPr>
            <a:spLocks noGrp="1"/>
          </p:cNvSpPr>
          <p:nvPr>
            <p:ph type="ftr" sz="quarter" idx="11"/>
          </p:nvPr>
        </p:nvSpPr>
        <p:spPr/>
        <p:txBody>
          <a:bodyPr/>
          <a:lstStyle/>
          <a:p>
            <a:pPr>
              <a:defRPr/>
            </a:pPr>
            <a:r>
              <a:rPr lang="en-US"/>
              <a:t>NTTC Training ala NJ – TY2019</a:t>
            </a:r>
            <a:endParaRPr lang="en-US" dirty="0"/>
          </a:p>
        </p:txBody>
      </p:sp>
      <p:sp>
        <p:nvSpPr>
          <p:cNvPr id="7" name="Slide Number Placeholder 6"/>
          <p:cNvSpPr>
            <a:spLocks noGrp="1"/>
          </p:cNvSpPr>
          <p:nvPr>
            <p:ph type="sldNum" sz="quarter" idx="12"/>
          </p:nvPr>
        </p:nvSpPr>
        <p:spPr/>
        <p:txBody>
          <a:bodyPr/>
          <a:lstStyle/>
          <a:p>
            <a:pPr>
              <a:defRPr/>
            </a:pPr>
            <a:fld id="{F2E3DB30-7DCD-419A-B7FF-3D32CE44F6AC}" type="slidenum">
              <a:rPr lang="en-US" altLang="en-US" smtClean="0"/>
              <a:pPr>
                <a:defRPr/>
              </a:pPr>
              <a:t>34</a:t>
            </a:fld>
            <a:endParaRPr lang="en-US" altLang="en-US" dirty="0"/>
          </a:p>
        </p:txBody>
      </p:sp>
      <p:sp>
        <p:nvSpPr>
          <p:cNvPr id="19458" name="Rectangle 2"/>
          <p:cNvSpPr>
            <a:spLocks noGrp="1" noChangeArrowheads="1"/>
          </p:cNvSpPr>
          <p:nvPr>
            <p:ph type="title"/>
          </p:nvPr>
        </p:nvSpPr>
        <p:spPr/>
        <p:txBody>
          <a:bodyPr>
            <a:normAutofit/>
          </a:bodyPr>
          <a:lstStyle/>
          <a:p>
            <a:r>
              <a:rPr lang="en-US" altLang="en-US" dirty="0"/>
              <a:t>Form 1099-DIV Brokerage Statement</a:t>
            </a:r>
          </a:p>
        </p:txBody>
      </p:sp>
      <p:sp>
        <p:nvSpPr>
          <p:cNvPr id="10" name="TextBox 9"/>
          <p:cNvSpPr txBox="1"/>
          <p:nvPr/>
        </p:nvSpPr>
        <p:spPr>
          <a:xfrm>
            <a:off x="6800850" y="2114550"/>
            <a:ext cx="1885950" cy="738664"/>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r>
              <a:rPr lang="en-US" altLang="en-US" sz="2100" b="1" dirty="0">
                <a:cs typeface="Calibri" panose="020F0502020204030204" pitchFamily="34" charset="0"/>
              </a:rPr>
              <a:t>Lines 2c and 2d  </a:t>
            </a:r>
            <a:br>
              <a:rPr lang="en-US" altLang="en-US" sz="2100" b="1" dirty="0">
                <a:cs typeface="Calibri" panose="020F0502020204030204" pitchFamily="34" charset="0"/>
              </a:rPr>
            </a:br>
            <a:r>
              <a:rPr lang="en-US" altLang="en-US" sz="2100" b="1" dirty="0">
                <a:cs typeface="Calibri" panose="020F0502020204030204" pitchFamily="34" charset="0"/>
              </a:rPr>
              <a:t>Out of Scope</a:t>
            </a:r>
            <a:endParaRPr lang="en-US" b="1" dirty="0"/>
          </a:p>
        </p:txBody>
      </p:sp>
      <p:sp>
        <p:nvSpPr>
          <p:cNvPr id="12" name="Rectangle 11"/>
          <p:cNvSpPr/>
          <p:nvPr/>
        </p:nvSpPr>
        <p:spPr>
          <a:xfrm>
            <a:off x="6800850" y="3143250"/>
            <a:ext cx="1885950" cy="738664"/>
          </a:xfrm>
          <a:prstGeom prst="rect">
            <a:avLst/>
          </a:prstGeom>
          <a:ln w="38100" cap="flat" cmpd="sng" algn="ctr">
            <a:solidFill>
              <a:srgbClr val="FF0000"/>
            </a:solidFill>
            <a:prstDash val="solid"/>
            <a:round/>
            <a:headEnd type="none" w="med" len="med"/>
            <a:tailEnd type="none" w="med" len="med"/>
          </a:ln>
        </p:spPr>
        <p:txBody>
          <a:bodyPr wrap="square">
            <a:spAutoFit/>
          </a:bodyPr>
          <a:lstStyle/>
          <a:p>
            <a:pPr lvl="0"/>
            <a:r>
              <a:rPr lang="en-US" altLang="en-US" sz="2100" b="1" dirty="0">
                <a:solidFill>
                  <a:srgbClr val="000000"/>
                </a:solidFill>
                <a:cs typeface="Calibri" panose="020F0502020204030204" pitchFamily="34" charset="0"/>
              </a:rPr>
              <a:t>Lines 9 and 10  </a:t>
            </a:r>
            <a:br>
              <a:rPr lang="en-US" altLang="en-US" sz="2100" b="1" dirty="0">
                <a:solidFill>
                  <a:srgbClr val="000000"/>
                </a:solidFill>
                <a:cs typeface="Calibri" panose="020F0502020204030204" pitchFamily="34" charset="0"/>
              </a:rPr>
            </a:br>
            <a:r>
              <a:rPr lang="en-US" altLang="en-US" sz="2100" b="1" dirty="0">
                <a:solidFill>
                  <a:srgbClr val="000000"/>
                </a:solidFill>
                <a:cs typeface="Calibri" panose="020F0502020204030204" pitchFamily="34" charset="0"/>
              </a:rPr>
              <a:t>Out of Scope</a:t>
            </a:r>
          </a:p>
        </p:txBody>
      </p:sp>
      <p:sp>
        <p:nvSpPr>
          <p:cNvPr id="25" name="Rectangle 24"/>
          <p:cNvSpPr/>
          <p:nvPr/>
        </p:nvSpPr>
        <p:spPr>
          <a:xfrm>
            <a:off x="6800850" y="4171950"/>
            <a:ext cx="1885950" cy="1061829"/>
          </a:xfrm>
          <a:prstGeom prst="rect">
            <a:avLst/>
          </a:prstGeom>
          <a:solidFill>
            <a:schemeClr val="bg1"/>
          </a:solidFill>
          <a:ln w="38100" cap="flat" cmpd="sng" algn="ctr">
            <a:solidFill>
              <a:srgbClr val="FF0000"/>
            </a:solidFill>
            <a:prstDash val="solid"/>
            <a:round/>
            <a:headEnd type="none" w="med" len="med"/>
            <a:tailEnd type="none" w="med" len="med"/>
          </a:ln>
        </p:spPr>
        <p:txBody>
          <a:bodyPr wrap="square">
            <a:spAutoFit/>
          </a:bodyPr>
          <a:lstStyle/>
          <a:p>
            <a:r>
              <a:rPr lang="en-US" altLang="en-US" sz="2100" b="1" dirty="0">
                <a:solidFill>
                  <a:srgbClr val="000000"/>
                </a:solidFill>
                <a:cs typeface="Calibri" panose="020F0502020204030204" pitchFamily="34" charset="0"/>
              </a:rPr>
              <a:t>FATCA filing requirement  </a:t>
            </a:r>
          </a:p>
          <a:p>
            <a:r>
              <a:rPr lang="en-US" altLang="en-US" sz="2100" b="1" dirty="0">
                <a:solidFill>
                  <a:srgbClr val="000000"/>
                </a:solidFill>
                <a:cs typeface="Calibri" panose="020F0502020204030204" pitchFamily="34" charset="0"/>
              </a:rPr>
              <a:t>Out of Scope</a:t>
            </a:r>
          </a:p>
        </p:txBody>
      </p:sp>
      <p:sp>
        <p:nvSpPr>
          <p:cNvPr id="2" name="Date Placeholder 1">
            <a:extLst>
              <a:ext uri="{FF2B5EF4-FFF2-40B4-BE49-F238E27FC236}">
                <a16:creationId xmlns:a16="http://schemas.microsoft.com/office/drawing/2014/main" id="{AC354F7D-F29C-43EA-A524-9B2DC97068AE}"/>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4153414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8" name="Slide Number Placeholder 7"/>
          <p:cNvSpPr>
            <a:spLocks noGrp="1"/>
          </p:cNvSpPr>
          <p:nvPr>
            <p:ph type="sldNum" sz="quarter" idx="4"/>
          </p:nvPr>
        </p:nvSpPr>
        <p:spPr>
          <a:xfrm>
            <a:off x="457204" y="6265308"/>
            <a:ext cx="702365" cy="365125"/>
          </a:xfrm>
        </p:spPr>
        <p:txBody>
          <a:bodyPr/>
          <a:lstStyle/>
          <a:p>
            <a:fld id="{F2E3DB30-7DCD-419A-B7FF-3D32CE44F6AC}" type="slidenum">
              <a:rPr lang="en-US" altLang="en-US" smtClean="0"/>
              <a:pPr/>
              <a:t>35</a:t>
            </a:fld>
            <a:endParaRPr lang="en-US" altLang="en-US" dirty="0"/>
          </a:p>
        </p:txBody>
      </p:sp>
      <p:sp>
        <p:nvSpPr>
          <p:cNvPr id="50179" name="Content Placeholder 4"/>
          <p:cNvSpPr>
            <a:spLocks noGrp="1"/>
          </p:cNvSpPr>
          <p:nvPr>
            <p:ph sz="quarter" idx="12"/>
          </p:nvPr>
        </p:nvSpPr>
        <p:spPr/>
        <p:txBody>
          <a:bodyPr>
            <a:normAutofit/>
          </a:bodyPr>
          <a:lstStyle/>
          <a:p>
            <a:r>
              <a:rPr lang="en-US" altLang="en-US" dirty="0"/>
              <a:t>Nondividend distributions</a:t>
            </a:r>
          </a:p>
          <a:p>
            <a:pPr lvl="1"/>
            <a:r>
              <a:rPr lang="en-US" dirty="0"/>
              <a:t>Nontaxable distribution</a:t>
            </a:r>
          </a:p>
          <a:p>
            <a:pPr lvl="2"/>
            <a:r>
              <a:rPr lang="en-US" dirty="0"/>
              <a:t>Postponed until stock sold</a:t>
            </a:r>
          </a:p>
          <a:p>
            <a:pPr lvl="1"/>
            <a:r>
              <a:rPr lang="en-US" dirty="0"/>
              <a:t>Return of capital</a:t>
            </a:r>
          </a:p>
          <a:p>
            <a:pPr lvl="2"/>
            <a:r>
              <a:rPr lang="en-US" altLang="en-US" dirty="0"/>
              <a:t>Basis reduced by nontaxable dividend amount </a:t>
            </a:r>
          </a:p>
          <a:p>
            <a:r>
              <a:rPr lang="en-US" altLang="en-US" dirty="0"/>
              <a:t>Covered security – payer keeps track of basis</a:t>
            </a:r>
          </a:p>
          <a:p>
            <a:r>
              <a:rPr lang="en-US" dirty="0"/>
              <a:t>Non-covered security – taxpayer must adjust basis of investment (broker/mutual fund usually tracks unofficially)</a:t>
            </a:r>
            <a:endParaRPr lang="en-US" altLang="en-US" dirty="0"/>
          </a:p>
        </p:txBody>
      </p:sp>
      <p:sp>
        <p:nvSpPr>
          <p:cNvPr id="2" name="Title 1"/>
          <p:cNvSpPr>
            <a:spLocks noGrp="1"/>
          </p:cNvSpPr>
          <p:nvPr>
            <p:ph type="title"/>
          </p:nvPr>
        </p:nvSpPr>
        <p:spPr/>
        <p:txBody>
          <a:bodyPr/>
          <a:lstStyle/>
          <a:p>
            <a:r>
              <a:rPr lang="en-US"/>
              <a:t>Dividend Income</a:t>
            </a:r>
            <a:endParaRPr lang="en-US" dirty="0"/>
          </a:p>
        </p:txBody>
      </p:sp>
      <p:sp>
        <p:nvSpPr>
          <p:cNvPr id="3" name="Date Placeholder 2">
            <a:extLst>
              <a:ext uri="{FF2B5EF4-FFF2-40B4-BE49-F238E27FC236}">
                <a16:creationId xmlns:a16="http://schemas.microsoft.com/office/drawing/2014/main" id="{96AFC2F9-9279-4AF6-B72D-C5E9D5D3E17E}"/>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732284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pPr>
              <a:defRPr/>
            </a:pPr>
            <a:fld id="{F2E3DB30-7DCD-419A-B7FF-3D32CE44F6AC}" type="slidenum">
              <a:rPr lang="en-US" altLang="en-US" smtClean="0"/>
              <a:pPr>
                <a:defRPr/>
              </a:pPr>
              <a:t>36</a:t>
            </a:fld>
            <a:endParaRPr lang="en-US" altLang="en-US" dirty="0"/>
          </a:p>
        </p:txBody>
      </p:sp>
      <p:sp>
        <p:nvSpPr>
          <p:cNvPr id="4" name="Content Placeholder 3"/>
          <p:cNvSpPr>
            <a:spLocks noGrp="1"/>
          </p:cNvSpPr>
          <p:nvPr>
            <p:ph sz="quarter" idx="12"/>
          </p:nvPr>
        </p:nvSpPr>
        <p:spPr/>
        <p:txBody>
          <a:bodyPr/>
          <a:lstStyle/>
          <a:p>
            <a:r>
              <a:rPr lang="en-US" dirty="0"/>
              <a:t>Reinvested dividends are taxable</a:t>
            </a:r>
          </a:p>
          <a:p>
            <a:pPr lvl="1"/>
            <a:r>
              <a:rPr lang="en-US" dirty="0"/>
              <a:t>Dividends taxed and new shares purchased</a:t>
            </a:r>
          </a:p>
          <a:p>
            <a:pPr lvl="1"/>
            <a:r>
              <a:rPr lang="en-US" dirty="0"/>
              <a:t>Taxable amount becomes basis of new shares purchased</a:t>
            </a:r>
          </a:p>
          <a:p>
            <a:r>
              <a:rPr lang="en-US" altLang="en-US" dirty="0"/>
              <a:t>Payer or broker tracks basis as all new purchases are covered securities</a:t>
            </a:r>
          </a:p>
        </p:txBody>
      </p:sp>
      <p:sp>
        <p:nvSpPr>
          <p:cNvPr id="5" name="Title 4"/>
          <p:cNvSpPr>
            <a:spLocks noGrp="1"/>
          </p:cNvSpPr>
          <p:nvPr>
            <p:ph type="title"/>
          </p:nvPr>
        </p:nvSpPr>
        <p:spPr/>
        <p:txBody>
          <a:bodyPr/>
          <a:lstStyle/>
          <a:p>
            <a:r>
              <a:rPr lang="en-US" dirty="0"/>
              <a:t>Dividend Income</a:t>
            </a:r>
          </a:p>
        </p:txBody>
      </p:sp>
      <p:sp>
        <p:nvSpPr>
          <p:cNvPr id="6" name="Date Placeholder 5">
            <a:extLst>
              <a:ext uri="{FF2B5EF4-FFF2-40B4-BE49-F238E27FC236}">
                <a16:creationId xmlns:a16="http://schemas.microsoft.com/office/drawing/2014/main" id="{D8999F06-7969-4B30-9AEA-1A8C5581D250}"/>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866765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9" name="Slide Number Placeholder 8"/>
          <p:cNvSpPr>
            <a:spLocks noGrp="1"/>
          </p:cNvSpPr>
          <p:nvPr>
            <p:ph type="sldNum" sz="quarter" idx="4"/>
          </p:nvPr>
        </p:nvSpPr>
        <p:spPr>
          <a:xfrm>
            <a:off x="457204" y="6265308"/>
            <a:ext cx="702365" cy="365125"/>
          </a:xfrm>
        </p:spPr>
        <p:txBody>
          <a:bodyPr/>
          <a:lstStyle/>
          <a:p>
            <a:fld id="{F2E3DB30-7DCD-419A-B7FF-3D32CE44F6AC}" type="slidenum">
              <a:rPr lang="en-US" altLang="en-US" smtClean="0"/>
              <a:pPr/>
              <a:t>37</a:t>
            </a:fld>
            <a:endParaRPr lang="en-US" altLang="en-US" dirty="0"/>
          </a:p>
        </p:txBody>
      </p:sp>
      <p:sp>
        <p:nvSpPr>
          <p:cNvPr id="3" name="Content Placeholder 2"/>
          <p:cNvSpPr>
            <a:spLocks noGrp="1"/>
          </p:cNvSpPr>
          <p:nvPr>
            <p:ph sz="quarter" idx="12"/>
          </p:nvPr>
        </p:nvSpPr>
        <p:spPr/>
        <p:txBody>
          <a:bodyPr>
            <a:normAutofit/>
          </a:bodyPr>
          <a:lstStyle/>
          <a:p>
            <a:r>
              <a:rPr lang="en-US" dirty="0"/>
              <a:t>Net Investment Income Tax (NIIT) </a:t>
            </a:r>
            <a:r>
              <a:rPr lang="en-US" b="1" dirty="0"/>
              <a:t>out of scope</a:t>
            </a:r>
          </a:p>
          <a:p>
            <a:r>
              <a:rPr lang="en-US" dirty="0"/>
              <a:t>3.8% net investment tax on lesser of net investment income</a:t>
            </a:r>
            <a:r>
              <a:rPr lang="en-US" b="1" dirty="0"/>
              <a:t> or </a:t>
            </a:r>
            <a:r>
              <a:rPr lang="en-US" dirty="0"/>
              <a:t>amount MAGI exceeds</a:t>
            </a:r>
          </a:p>
          <a:p>
            <a:pPr lvl="1"/>
            <a:r>
              <a:rPr lang="en-US" dirty="0"/>
              <a:t>$250,000 MFJ and QW</a:t>
            </a:r>
          </a:p>
          <a:p>
            <a:pPr lvl="1"/>
            <a:r>
              <a:rPr lang="en-US" dirty="0"/>
              <a:t>$200,000 S and </a:t>
            </a:r>
            <a:r>
              <a:rPr lang="en-US" dirty="0" err="1"/>
              <a:t>HoH</a:t>
            </a:r>
            <a:endParaRPr lang="en-US" dirty="0"/>
          </a:p>
          <a:p>
            <a:pPr lvl="1"/>
            <a:r>
              <a:rPr lang="en-US" dirty="0"/>
              <a:t>$125,000 MFS</a:t>
            </a:r>
          </a:p>
        </p:txBody>
      </p:sp>
      <p:sp>
        <p:nvSpPr>
          <p:cNvPr id="2" name="Title 1"/>
          <p:cNvSpPr>
            <a:spLocks noGrp="1"/>
          </p:cNvSpPr>
          <p:nvPr>
            <p:ph type="title"/>
          </p:nvPr>
        </p:nvSpPr>
        <p:spPr/>
        <p:txBody>
          <a:bodyPr>
            <a:normAutofit/>
          </a:bodyPr>
          <a:lstStyle/>
          <a:p>
            <a:r>
              <a:rPr lang="en-US" altLang="en-US" dirty="0"/>
              <a:t>Net Investment Income Tax</a:t>
            </a:r>
          </a:p>
        </p:txBody>
      </p:sp>
      <p:sp>
        <p:nvSpPr>
          <p:cNvPr id="4" name="Date Placeholder 3">
            <a:extLst>
              <a:ext uri="{FF2B5EF4-FFF2-40B4-BE49-F238E27FC236}">
                <a16:creationId xmlns:a16="http://schemas.microsoft.com/office/drawing/2014/main" id="{6EA75B28-B9E4-48E1-BB85-CD4369B2DDDC}"/>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8247383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1"/>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13" name="Slide Number Placeholder 12"/>
          <p:cNvSpPr>
            <a:spLocks noGrp="1"/>
          </p:cNvSpPr>
          <p:nvPr>
            <p:ph type="sldNum" sz="quarter" idx="4"/>
          </p:nvPr>
        </p:nvSpPr>
        <p:spPr>
          <a:xfrm>
            <a:off x="457204" y="6265308"/>
            <a:ext cx="702365" cy="365125"/>
          </a:xfrm>
        </p:spPr>
        <p:txBody>
          <a:bodyPr/>
          <a:lstStyle/>
          <a:p>
            <a:fld id="{F2E3DB30-7DCD-419A-B7FF-3D32CE44F6AC}" type="slidenum">
              <a:rPr lang="en-US" altLang="en-US" smtClean="0"/>
              <a:pPr/>
              <a:t>38</a:t>
            </a:fld>
            <a:endParaRPr lang="en-US" altLang="en-US" dirty="0"/>
          </a:p>
        </p:txBody>
      </p:sp>
      <p:sp>
        <p:nvSpPr>
          <p:cNvPr id="3" name="Content Placeholder 2"/>
          <p:cNvSpPr>
            <a:spLocks noGrp="1"/>
          </p:cNvSpPr>
          <p:nvPr>
            <p:ph sz="quarter" idx="12"/>
          </p:nvPr>
        </p:nvSpPr>
        <p:spPr/>
        <p:txBody>
          <a:bodyPr>
            <a:normAutofit/>
          </a:bodyPr>
          <a:lstStyle/>
          <a:p>
            <a:r>
              <a:rPr lang="en-US" altLang="en-US" dirty="0"/>
              <a:t>To enter state tax withheld </a:t>
            </a:r>
            <a:r>
              <a:rPr lang="en-US" dirty="0"/>
              <a:t>Form </a:t>
            </a:r>
            <a:r>
              <a:rPr lang="en-US" altLang="en-US" dirty="0"/>
              <a:t>1099-INT/DIV</a:t>
            </a:r>
          </a:p>
          <a:p>
            <a:pPr lvl="1"/>
            <a:r>
              <a:rPr lang="en-US" altLang="en-US" dirty="0"/>
              <a:t>Search “state withholding” and select</a:t>
            </a:r>
          </a:p>
          <a:p>
            <a:pPr marL="432197" lvl="1" indent="0">
              <a:buNone/>
            </a:pPr>
            <a:r>
              <a:rPr lang="en-US" altLang="en-US" sz="2400" b="1" dirty="0"/>
              <a:t>or</a:t>
            </a:r>
          </a:p>
          <a:p>
            <a:pPr lvl="1"/>
            <a:r>
              <a:rPr lang="en-US" altLang="en-US" dirty="0"/>
              <a:t>Go to Payments and Estimates Screen</a:t>
            </a:r>
          </a:p>
          <a:p>
            <a:pPr lvl="2"/>
            <a:r>
              <a:rPr lang="en-US" altLang="en-US" dirty="0"/>
              <a:t>Carries to Schedule A and State Returns</a:t>
            </a:r>
          </a:p>
          <a:p>
            <a:pPr lvl="2"/>
            <a:r>
              <a:rPr lang="en-US" altLang="en-US" dirty="0"/>
              <a:t>Can add more state withholding entries</a:t>
            </a:r>
          </a:p>
          <a:p>
            <a:pPr lvl="2"/>
            <a:r>
              <a:rPr lang="en-US" altLang="en-US" dirty="0"/>
              <a:t>Don’t duplicate state tax from W-2, 1099-R or 1099-G</a:t>
            </a:r>
          </a:p>
          <a:p>
            <a:endParaRPr lang="en-US" altLang="en-US" dirty="0"/>
          </a:p>
        </p:txBody>
      </p:sp>
      <p:sp>
        <p:nvSpPr>
          <p:cNvPr id="2" name="Title 1"/>
          <p:cNvSpPr>
            <a:spLocks noGrp="1"/>
          </p:cNvSpPr>
          <p:nvPr>
            <p:ph type="title"/>
          </p:nvPr>
        </p:nvSpPr>
        <p:spPr/>
        <p:txBody>
          <a:bodyPr>
            <a:normAutofit/>
          </a:bodyPr>
          <a:lstStyle/>
          <a:p>
            <a:r>
              <a:rPr lang="en-US" dirty="0"/>
              <a:t>Interest or Dividend State Tax Withheld</a:t>
            </a:r>
          </a:p>
        </p:txBody>
      </p:sp>
      <p:sp>
        <p:nvSpPr>
          <p:cNvPr id="4" name="Rectangle 3"/>
          <p:cNvSpPr/>
          <p:nvPr/>
        </p:nvSpPr>
        <p:spPr>
          <a:xfrm>
            <a:off x="7086600" y="3943350"/>
            <a:ext cx="457200" cy="17145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ts val="1800"/>
              </a:spcBef>
              <a:buClr>
                <a:srgbClr val="B54A10"/>
              </a:buClr>
              <a:buSzPct val="94000"/>
              <a:buFont typeface="Calibri" panose="020F0502020204030204" pitchFamily="34" charset="0"/>
              <a:buChar char="●"/>
              <a:defRPr sz="3200" b="1">
                <a:solidFill>
                  <a:schemeClr val="tx1"/>
                </a:solidFill>
                <a:latin typeface="Calibri" panose="020F0502020204030204" pitchFamily="34" charset="0"/>
              </a:defRPr>
            </a:lvl1pPr>
            <a:lvl2pPr marL="742950" indent="-285750">
              <a:spcBef>
                <a:spcPts val="1200"/>
              </a:spcBef>
              <a:buClr>
                <a:srgbClr val="105766"/>
              </a:buClr>
              <a:buSzPct val="63000"/>
              <a:buFont typeface="Wingdings" panose="05000000000000000000" pitchFamily="2" charset="2"/>
              <a:buChar char=""/>
              <a:defRPr sz="3000" b="1">
                <a:solidFill>
                  <a:schemeClr val="tx1"/>
                </a:solidFill>
                <a:latin typeface="Calibri" panose="020F0502020204030204" pitchFamily="34" charset="0"/>
              </a:defRPr>
            </a:lvl2pPr>
            <a:lvl3pPr marL="1143000" indent="-228600">
              <a:spcBef>
                <a:spcPct val="20000"/>
              </a:spcBef>
              <a:buClr>
                <a:srgbClr val="3F1E25"/>
              </a:buClr>
              <a:buSzPct val="70000"/>
              <a:buFont typeface="Wingdings" panose="05000000000000000000" pitchFamily="2" charset="2"/>
              <a:buChar char=""/>
              <a:defRPr sz="2800" b="1">
                <a:solidFill>
                  <a:schemeClr val="tx1"/>
                </a:solidFill>
                <a:latin typeface="Calibri" panose="020F0502020204030204" pitchFamily="34" charset="0"/>
              </a:defRPr>
            </a:lvl3pPr>
            <a:lvl4pPr marL="1600200" indent="-228600">
              <a:spcBef>
                <a:spcPct val="20000"/>
              </a:spcBef>
              <a:buClr>
                <a:srgbClr val="39639D"/>
              </a:buClr>
              <a:buSzPct val="90000"/>
              <a:buFont typeface="Calibri" panose="020F0502020204030204" pitchFamily="34" charset="0"/>
              <a:buChar char="●"/>
              <a:defRPr sz="2400" b="1">
                <a:solidFill>
                  <a:schemeClr val="tx1"/>
                </a:solidFill>
                <a:latin typeface="Calibri" panose="020F0502020204030204" pitchFamily="34" charset="0"/>
              </a:defRPr>
            </a:lvl4pPr>
            <a:lvl5pPr marL="2057400" indent="-228600">
              <a:spcBef>
                <a:spcPct val="20000"/>
              </a:spcBef>
              <a:buClr>
                <a:srgbClr val="474B78"/>
              </a:buClr>
              <a:buFont typeface="Arial" panose="020B0604020202020204" pitchFamily="34" charset="0"/>
              <a:buChar char="•"/>
              <a:defRPr sz="2200" b="1">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9pPr>
          </a:lstStyle>
          <a:p>
            <a:pPr algn="ctr" eaLnBrk="1" hangingPunct="1">
              <a:spcBef>
                <a:spcPct val="0"/>
              </a:spcBef>
              <a:buClrTx/>
              <a:buSzTx/>
              <a:buFontTx/>
              <a:buNone/>
              <a:defRPr/>
            </a:pPr>
            <a:endParaRPr lang="en-US" altLang="en-US" sz="1350" b="0" dirty="0">
              <a:solidFill>
                <a:srgbClr val="FFFFFF"/>
              </a:solidFill>
              <a:cs typeface="Calibri" panose="020F0502020204030204" pitchFamily="34" charset="0"/>
            </a:endParaRPr>
          </a:p>
        </p:txBody>
      </p:sp>
      <p:sp>
        <p:nvSpPr>
          <p:cNvPr id="5" name="Date Placeholder 4">
            <a:extLst>
              <a:ext uri="{FF2B5EF4-FFF2-40B4-BE49-F238E27FC236}">
                <a16:creationId xmlns:a16="http://schemas.microsoft.com/office/drawing/2014/main" id="{DA74566B-E778-4675-8CC0-D5EE2476214B}"/>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42182629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10" name="Slide Number Placeholder 9"/>
          <p:cNvSpPr>
            <a:spLocks noGrp="1"/>
          </p:cNvSpPr>
          <p:nvPr>
            <p:ph type="sldNum" sz="quarter" idx="4"/>
          </p:nvPr>
        </p:nvSpPr>
        <p:spPr>
          <a:xfrm>
            <a:off x="457204" y="6265308"/>
            <a:ext cx="702365" cy="365125"/>
          </a:xfrm>
        </p:spPr>
        <p:txBody>
          <a:bodyPr/>
          <a:lstStyle/>
          <a:p>
            <a:fld id="{F2E3DB30-7DCD-419A-B7FF-3D32CE44F6AC}" type="slidenum">
              <a:rPr lang="en-US" altLang="en-US" smtClean="0"/>
              <a:pPr/>
              <a:t>39</a:t>
            </a:fld>
            <a:endParaRPr lang="en-US" altLang="en-US" dirty="0"/>
          </a:p>
        </p:txBody>
      </p:sp>
      <p:sp>
        <p:nvSpPr>
          <p:cNvPr id="33795" name="Content Placeholder 2"/>
          <p:cNvSpPr>
            <a:spLocks noGrp="1"/>
          </p:cNvSpPr>
          <p:nvPr>
            <p:ph sz="quarter" idx="12"/>
          </p:nvPr>
        </p:nvSpPr>
        <p:spPr/>
        <p:txBody>
          <a:bodyPr>
            <a:normAutofit/>
          </a:bodyPr>
          <a:lstStyle/>
          <a:p>
            <a:r>
              <a:rPr lang="en-US" altLang="en-US" dirty="0"/>
              <a:t>When private activity bond (PAB) interest entered on </a:t>
            </a:r>
            <a:r>
              <a:rPr lang="en-US" dirty="0"/>
              <a:t>Form </a:t>
            </a:r>
            <a:r>
              <a:rPr lang="en-US" altLang="en-US" dirty="0"/>
              <a:t>1099-INT/DIV</a:t>
            </a:r>
          </a:p>
          <a:p>
            <a:pPr lvl="1"/>
            <a:r>
              <a:rPr lang="en-US" altLang="en-US" dirty="0"/>
              <a:t>Can now be entered on the 1099-INT or -DIV entry screen</a:t>
            </a:r>
          </a:p>
          <a:p>
            <a:r>
              <a:rPr lang="en-US" altLang="en-US" dirty="0"/>
              <a:t>May generate alternative minimum tax (AMT)</a:t>
            </a:r>
          </a:p>
          <a:p>
            <a:r>
              <a:rPr lang="en-US" altLang="en-US" dirty="0"/>
              <a:t>If </a:t>
            </a:r>
            <a:r>
              <a:rPr lang="en-US" altLang="en-US" dirty="0" err="1"/>
              <a:t>AMT</a:t>
            </a:r>
            <a:r>
              <a:rPr lang="en-US" altLang="en-US" dirty="0"/>
              <a:t> applies, return is </a:t>
            </a:r>
            <a:r>
              <a:rPr lang="en-US" altLang="en-US" b="1" dirty="0"/>
              <a:t>out of scope</a:t>
            </a:r>
          </a:p>
          <a:p>
            <a:pPr lvl="1"/>
            <a:endParaRPr lang="en-US" altLang="en-US" dirty="0"/>
          </a:p>
          <a:p>
            <a:pPr lvl="1"/>
            <a:endParaRPr lang="en-US" altLang="en-US" dirty="0"/>
          </a:p>
          <a:p>
            <a:pPr lvl="1"/>
            <a:endParaRPr lang="en-US" altLang="en-US" dirty="0"/>
          </a:p>
        </p:txBody>
      </p:sp>
      <p:sp>
        <p:nvSpPr>
          <p:cNvPr id="2" name="Title 1"/>
          <p:cNvSpPr>
            <a:spLocks noGrp="1"/>
          </p:cNvSpPr>
          <p:nvPr>
            <p:ph type="title"/>
          </p:nvPr>
        </p:nvSpPr>
        <p:spPr/>
        <p:txBody>
          <a:bodyPr/>
          <a:lstStyle/>
          <a:p>
            <a:r>
              <a:rPr lang="en-US" dirty="0"/>
              <a:t>Private Activity Bond Interest</a:t>
            </a:r>
          </a:p>
        </p:txBody>
      </p:sp>
      <p:sp>
        <p:nvSpPr>
          <p:cNvPr id="7" name="Content Placeholder 2"/>
          <p:cNvSpPr txBox="1">
            <a:spLocks/>
          </p:cNvSpPr>
          <p:nvPr/>
        </p:nvSpPr>
        <p:spPr>
          <a:xfrm>
            <a:off x="1700773" y="4343400"/>
            <a:ext cx="3151511" cy="1152989"/>
          </a:xfrm>
          <a:prstGeom prst="rect">
            <a:avLst/>
          </a:prstGeom>
        </p:spPr>
        <p:txBody>
          <a:bodyPr vert="horz" lIns="0" tIns="34290" rIns="0" bIns="34290" rtlCol="0">
            <a:normAutofit/>
          </a:bodyPr>
          <a:lstStyle>
            <a:lvl1pPr marL="344488" indent="-344488" algn="l" defTabSz="914400" rtl="0" eaLnBrk="1" latinLnBrk="0" hangingPunct="1">
              <a:lnSpc>
                <a:spcPct val="100000"/>
              </a:lnSpc>
              <a:spcBef>
                <a:spcPts val="1000"/>
              </a:spcBef>
              <a:buClr>
                <a:schemeClr val="accent2">
                  <a:lumMod val="50000"/>
                </a:schemeClr>
              </a:buClr>
              <a:buSzPct val="90000"/>
              <a:buFont typeface="Calibri" panose="020F0502020204030204" pitchFamily="34" charset="0"/>
              <a:buChar char="●"/>
              <a:defRPr sz="40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858838" indent="-288925" algn="l" defTabSz="914400" rtl="0" eaLnBrk="1" latinLnBrk="0" hangingPunct="1">
              <a:lnSpc>
                <a:spcPct val="100000"/>
              </a:lnSpc>
              <a:spcBef>
                <a:spcPts val="500"/>
              </a:spcBef>
              <a:buClr>
                <a:schemeClr val="accent2">
                  <a:lumMod val="50000"/>
                </a:schemeClr>
              </a:buClr>
              <a:buFont typeface="Calibri" panose="020F0502020204030204" pitchFamily="34" charset="0"/>
              <a:buChar char="−"/>
              <a:defRPr sz="36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316038" indent="-228600" algn="l" defTabSz="914400" rtl="0" eaLnBrk="1" latinLnBrk="0" hangingPunct="1">
              <a:lnSpc>
                <a:spcPct val="100000"/>
              </a:lnSpc>
              <a:spcBef>
                <a:spcPts val="500"/>
              </a:spcBef>
              <a:buClr>
                <a:schemeClr val="accent2">
                  <a:lumMod val="50000"/>
                </a:schemeClr>
              </a:buClr>
              <a:buSzPct val="120000"/>
              <a:buFont typeface="Calibri" panose="020F0502020204030204" pitchFamily="34" charset="0"/>
              <a:buChar char="▪"/>
              <a:defRPr sz="32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500"/>
              </a:spcBef>
              <a:buClr>
                <a:schemeClr val="accent2">
                  <a:lumMod val="50000"/>
                </a:schemeClr>
              </a:buClr>
              <a:buFont typeface="Arial" panose="020B0604020202020204" pitchFamily="34" charset="0"/>
              <a:buChar char="•"/>
              <a:defRPr sz="28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500"/>
              </a:spcBef>
              <a:buClr>
                <a:schemeClr val="accent2">
                  <a:lumMod val="50000"/>
                </a:schemeClr>
              </a:buClr>
              <a:buFont typeface="Arial" panose="020B0604020202020204" pitchFamily="34" charset="0"/>
              <a:buChar char="•"/>
              <a:defRPr sz="28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sz="3000" dirty="0">
              <a:cs typeface="Calibri" panose="020F0502020204030204" pitchFamily="34" charset="0"/>
            </a:endParaRPr>
          </a:p>
        </p:txBody>
      </p:sp>
      <p:sp>
        <p:nvSpPr>
          <p:cNvPr id="3" name="Rectangle 2"/>
          <p:cNvSpPr/>
          <p:nvPr/>
        </p:nvSpPr>
        <p:spPr>
          <a:xfrm>
            <a:off x="7086600" y="1734235"/>
            <a:ext cx="1657350" cy="34624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50" b="1" dirty="0"/>
              <a:t>Pub 4012 Tab D</a:t>
            </a:r>
          </a:p>
        </p:txBody>
      </p:sp>
      <p:sp>
        <p:nvSpPr>
          <p:cNvPr id="4" name="Date Placeholder 3">
            <a:extLst>
              <a:ext uri="{FF2B5EF4-FFF2-40B4-BE49-F238E27FC236}">
                <a16:creationId xmlns:a16="http://schemas.microsoft.com/office/drawing/2014/main" id="{3A655C15-271C-43EE-AD29-B1B523D7E796}"/>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147273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8" name="Slide Number Placeholder 7"/>
          <p:cNvSpPr>
            <a:spLocks noGrp="1"/>
          </p:cNvSpPr>
          <p:nvPr>
            <p:ph type="sldNum" sz="quarter" idx="4"/>
          </p:nvPr>
        </p:nvSpPr>
        <p:spPr>
          <a:xfrm>
            <a:off x="457204" y="6265308"/>
            <a:ext cx="702365" cy="365125"/>
          </a:xfrm>
        </p:spPr>
        <p:txBody>
          <a:bodyPr/>
          <a:lstStyle/>
          <a:p>
            <a:fld id="{F2E3DB30-7DCD-419A-B7FF-3D32CE44F6AC}" type="slidenum">
              <a:rPr lang="en-US" altLang="en-US" smtClean="0"/>
              <a:pPr/>
              <a:t>4</a:t>
            </a:fld>
            <a:endParaRPr lang="en-US" altLang="en-US" dirty="0"/>
          </a:p>
        </p:txBody>
      </p:sp>
      <p:sp>
        <p:nvSpPr>
          <p:cNvPr id="13315" name="Content Placeholder 2"/>
          <p:cNvSpPr>
            <a:spLocks noGrp="1"/>
          </p:cNvSpPr>
          <p:nvPr>
            <p:ph sz="quarter" idx="12"/>
          </p:nvPr>
        </p:nvSpPr>
        <p:spPr/>
        <p:txBody>
          <a:bodyPr/>
          <a:lstStyle/>
          <a:p>
            <a:r>
              <a:rPr lang="en-US" altLang="en-US" dirty="0"/>
              <a:t>Interest income accrues on</a:t>
            </a:r>
          </a:p>
          <a:p>
            <a:pPr lvl="1"/>
            <a:r>
              <a:rPr lang="en-US" altLang="en-US" dirty="0"/>
              <a:t>Bank and credit union deposits</a:t>
            </a:r>
          </a:p>
          <a:p>
            <a:pPr lvl="1"/>
            <a:r>
              <a:rPr lang="en-US" altLang="en-US" dirty="0"/>
              <a:t>Bonds </a:t>
            </a:r>
          </a:p>
          <a:p>
            <a:pPr lvl="2"/>
            <a:r>
              <a:rPr lang="en-US" altLang="en-US" dirty="0"/>
              <a:t>Corporate or government</a:t>
            </a:r>
          </a:p>
          <a:p>
            <a:pPr lvl="1"/>
            <a:r>
              <a:rPr lang="en-US" altLang="en-US" dirty="0"/>
              <a:t>Loans</a:t>
            </a:r>
          </a:p>
          <a:p>
            <a:r>
              <a:rPr lang="en-US" altLang="en-US" dirty="0"/>
              <a:t>Is Interest earned or unearned income?</a:t>
            </a:r>
          </a:p>
          <a:p>
            <a:pPr lvl="1"/>
            <a:r>
              <a:rPr lang="en-US" altLang="en-US" dirty="0"/>
              <a:t>Review Tab I-1 in Pub 4012</a:t>
            </a:r>
          </a:p>
          <a:p>
            <a:pPr lvl="1"/>
            <a:endParaRPr lang="en-US" altLang="en-US" dirty="0"/>
          </a:p>
          <a:p>
            <a:endParaRPr lang="en-US" altLang="en-US" dirty="0"/>
          </a:p>
        </p:txBody>
      </p:sp>
      <p:sp>
        <p:nvSpPr>
          <p:cNvPr id="3" name="Title 2">
            <a:extLst>
              <a:ext uri="{FF2B5EF4-FFF2-40B4-BE49-F238E27FC236}">
                <a16:creationId xmlns:a16="http://schemas.microsoft.com/office/drawing/2014/main" id="{CC156B0B-8150-401A-B2CB-D0049ED89B92}"/>
              </a:ext>
            </a:extLst>
          </p:cNvPr>
          <p:cNvSpPr>
            <a:spLocks noGrp="1"/>
          </p:cNvSpPr>
          <p:nvPr>
            <p:ph type="title"/>
          </p:nvPr>
        </p:nvSpPr>
        <p:spPr/>
        <p:txBody>
          <a:bodyPr/>
          <a:lstStyle/>
          <a:p>
            <a:r>
              <a:rPr lang="en-US" dirty="0"/>
              <a:t>Interest Income</a:t>
            </a:r>
          </a:p>
        </p:txBody>
      </p:sp>
      <p:sp>
        <p:nvSpPr>
          <p:cNvPr id="2" name="Date Placeholder 1">
            <a:extLst>
              <a:ext uri="{FF2B5EF4-FFF2-40B4-BE49-F238E27FC236}">
                <a16:creationId xmlns:a16="http://schemas.microsoft.com/office/drawing/2014/main" id="{81B075C9-FC59-403A-8809-8015791448A4}"/>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8540076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8" name="Slide Number Placeholder 7"/>
          <p:cNvSpPr>
            <a:spLocks noGrp="1"/>
          </p:cNvSpPr>
          <p:nvPr>
            <p:ph type="sldNum" sz="quarter" idx="4"/>
          </p:nvPr>
        </p:nvSpPr>
        <p:spPr>
          <a:xfrm>
            <a:off x="457204" y="6265308"/>
            <a:ext cx="702365" cy="365125"/>
          </a:xfrm>
        </p:spPr>
        <p:txBody>
          <a:bodyPr/>
          <a:lstStyle/>
          <a:p>
            <a:fld id="{F2E3DB30-7DCD-419A-B7FF-3D32CE44F6AC}" type="slidenum">
              <a:rPr lang="en-US" altLang="en-US" smtClean="0"/>
              <a:pPr/>
              <a:t>40</a:t>
            </a:fld>
            <a:endParaRPr lang="en-US" altLang="en-US" dirty="0"/>
          </a:p>
        </p:txBody>
      </p:sp>
      <p:sp>
        <p:nvSpPr>
          <p:cNvPr id="62467" name="Content Placeholder 4"/>
          <p:cNvSpPr>
            <a:spLocks noGrp="1"/>
          </p:cNvSpPr>
          <p:nvPr>
            <p:ph sz="quarter" idx="12"/>
          </p:nvPr>
        </p:nvSpPr>
        <p:spPr/>
        <p:txBody>
          <a:bodyPr>
            <a:normAutofit/>
          </a:bodyPr>
          <a:lstStyle/>
          <a:p>
            <a:r>
              <a:rPr lang="en-US" altLang="en-US" dirty="0"/>
              <a:t>Review Intake Booklet for interest or dividends</a:t>
            </a:r>
          </a:p>
          <a:p>
            <a:r>
              <a:rPr lang="en-US" altLang="en-US" dirty="0"/>
              <a:t>Verify all interest and dividend values are in scope</a:t>
            </a:r>
          </a:p>
          <a:p>
            <a:r>
              <a:rPr lang="en-US" altLang="en-US" dirty="0"/>
              <a:t>Verify interest or dividend income entered correctly</a:t>
            </a:r>
          </a:p>
          <a:p>
            <a:pPr lvl="1"/>
            <a:r>
              <a:rPr lang="en-US" altLang="en-US" dirty="0"/>
              <a:t>Including interest or dividend received without paperwork</a:t>
            </a:r>
          </a:p>
          <a:p>
            <a:r>
              <a:rPr lang="en-US" altLang="en-US" dirty="0"/>
              <a:t>Review for state adjustments</a:t>
            </a:r>
          </a:p>
        </p:txBody>
      </p:sp>
      <p:sp>
        <p:nvSpPr>
          <p:cNvPr id="2" name="Title 1"/>
          <p:cNvSpPr>
            <a:spLocks noGrp="1"/>
          </p:cNvSpPr>
          <p:nvPr>
            <p:ph type="title"/>
          </p:nvPr>
        </p:nvSpPr>
        <p:spPr/>
        <p:txBody>
          <a:bodyPr>
            <a:normAutofit/>
          </a:bodyPr>
          <a:lstStyle/>
          <a:p>
            <a:r>
              <a:rPr lang="en-US" dirty="0"/>
              <a:t>Quality Review Interest and Dividend Income</a:t>
            </a:r>
          </a:p>
        </p:txBody>
      </p:sp>
      <p:sp>
        <p:nvSpPr>
          <p:cNvPr id="3" name="Date Placeholder 2">
            <a:extLst>
              <a:ext uri="{FF2B5EF4-FFF2-40B4-BE49-F238E27FC236}">
                <a16:creationId xmlns:a16="http://schemas.microsoft.com/office/drawing/2014/main" id="{65E2265B-5D1A-4436-9456-893DD9CE4DF3}"/>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8826521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8" name="Slide Number Placeholder 7"/>
          <p:cNvSpPr>
            <a:spLocks noGrp="1"/>
          </p:cNvSpPr>
          <p:nvPr>
            <p:ph type="sldNum" sz="quarter" idx="4"/>
          </p:nvPr>
        </p:nvSpPr>
        <p:spPr>
          <a:xfrm>
            <a:off x="457204" y="6265308"/>
            <a:ext cx="702365" cy="365125"/>
          </a:xfrm>
        </p:spPr>
        <p:txBody>
          <a:bodyPr/>
          <a:lstStyle/>
          <a:p>
            <a:fld id="{F2E3DB30-7DCD-419A-B7FF-3D32CE44F6AC}" type="slidenum">
              <a:rPr lang="en-US" altLang="en-US" smtClean="0"/>
              <a:pPr/>
              <a:t>41</a:t>
            </a:fld>
            <a:endParaRPr lang="en-US" altLang="en-US" dirty="0"/>
          </a:p>
        </p:txBody>
      </p:sp>
      <p:sp>
        <p:nvSpPr>
          <p:cNvPr id="94211" name="Content Placeholder 4"/>
          <p:cNvSpPr>
            <a:spLocks noGrp="1"/>
          </p:cNvSpPr>
          <p:nvPr>
            <p:ph sz="quarter" idx="12"/>
          </p:nvPr>
        </p:nvSpPr>
        <p:spPr/>
        <p:txBody>
          <a:bodyPr/>
          <a:lstStyle/>
          <a:p>
            <a:r>
              <a:rPr lang="en-US" altLang="en-US"/>
              <a:t>Compare to prior year</a:t>
            </a:r>
          </a:p>
          <a:p>
            <a:pPr lvl="1"/>
            <a:r>
              <a:rPr lang="en-US" altLang="en-US"/>
              <a:t>Missing accounts</a:t>
            </a:r>
          </a:p>
          <a:p>
            <a:r>
              <a:rPr lang="en-US" altLang="en-US"/>
              <a:t>Foreign tax credit or deduction</a:t>
            </a:r>
          </a:p>
          <a:p>
            <a:r>
              <a:rPr lang="en-US" altLang="en-US"/>
              <a:t>Review for any missing interest or dividends</a:t>
            </a:r>
          </a:p>
          <a:p>
            <a:endParaRPr lang="en-US" altLang="en-US" dirty="0"/>
          </a:p>
        </p:txBody>
      </p:sp>
      <p:sp>
        <p:nvSpPr>
          <p:cNvPr id="2" name="Title 1"/>
          <p:cNvSpPr>
            <a:spLocks noGrp="1"/>
          </p:cNvSpPr>
          <p:nvPr>
            <p:ph type="title"/>
          </p:nvPr>
        </p:nvSpPr>
        <p:spPr/>
        <p:txBody>
          <a:bodyPr/>
          <a:lstStyle/>
          <a:p>
            <a:r>
              <a:rPr lang="en-US" dirty="0"/>
              <a:t>Quality Review Interest and Dividend Income</a:t>
            </a:r>
          </a:p>
        </p:txBody>
      </p:sp>
      <p:sp>
        <p:nvSpPr>
          <p:cNvPr id="3" name="Date Placeholder 2">
            <a:extLst>
              <a:ext uri="{FF2B5EF4-FFF2-40B4-BE49-F238E27FC236}">
                <a16:creationId xmlns:a16="http://schemas.microsoft.com/office/drawing/2014/main" id="{C052B7EF-3A5D-4488-BAAE-7733A3075737}"/>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0025593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10" name="Slide Number Placeholder 9"/>
          <p:cNvSpPr>
            <a:spLocks noGrp="1"/>
          </p:cNvSpPr>
          <p:nvPr>
            <p:ph type="sldNum" sz="quarter" idx="4"/>
          </p:nvPr>
        </p:nvSpPr>
        <p:spPr>
          <a:xfrm>
            <a:off x="457204" y="6265308"/>
            <a:ext cx="702365" cy="365125"/>
          </a:xfrm>
        </p:spPr>
        <p:txBody>
          <a:bodyPr/>
          <a:lstStyle/>
          <a:p>
            <a:pPr>
              <a:defRPr/>
            </a:pPr>
            <a:fld id="{F2E3DB30-7DCD-419A-B7FF-3D32CE44F6AC}" type="slidenum">
              <a:rPr lang="en-US" altLang="en-US" smtClean="0"/>
              <a:pPr>
                <a:defRPr/>
              </a:pPr>
              <a:t>42</a:t>
            </a:fld>
            <a:endParaRPr lang="en-US" altLang="en-US" dirty="0"/>
          </a:p>
        </p:txBody>
      </p:sp>
      <p:sp>
        <p:nvSpPr>
          <p:cNvPr id="3" name="Content Placeholder 2"/>
          <p:cNvSpPr>
            <a:spLocks noGrp="1"/>
          </p:cNvSpPr>
          <p:nvPr>
            <p:ph sz="quarter" idx="12"/>
          </p:nvPr>
        </p:nvSpPr>
        <p:spPr/>
        <p:txBody>
          <a:bodyPr>
            <a:normAutofit/>
          </a:bodyPr>
          <a:lstStyle/>
          <a:p>
            <a:r>
              <a:rPr lang="en-US" altLang="en-US" dirty="0"/>
              <a:t>True or False?</a:t>
            </a:r>
          </a:p>
          <a:p>
            <a:pPr>
              <a:buNone/>
            </a:pPr>
            <a:r>
              <a:rPr lang="en-US" altLang="en-US" dirty="0"/>
              <a:t>	Dividends reinvested in additional shares are not taxable</a:t>
            </a:r>
          </a:p>
          <a:p>
            <a:pPr>
              <a:buNone/>
            </a:pPr>
            <a:r>
              <a:rPr lang="en-US" altLang="en-US" dirty="0">
                <a:solidFill>
                  <a:srgbClr val="0000FF"/>
                </a:solidFill>
              </a:rPr>
              <a:t>	False – reinvested dividends are taxable</a:t>
            </a:r>
            <a:endParaRPr lang="en-US" altLang="en-US" dirty="0"/>
          </a:p>
          <a:p>
            <a:pPr>
              <a:buNone/>
            </a:pPr>
            <a:r>
              <a:rPr lang="en-US" altLang="en-US" dirty="0"/>
              <a:t>	Dividends received from Credit Union accounts are entered in the dividend section in TaxSlayer</a:t>
            </a:r>
          </a:p>
          <a:p>
            <a:pPr>
              <a:buNone/>
            </a:pPr>
            <a:r>
              <a:rPr lang="en-US" altLang="en-US" dirty="0">
                <a:solidFill>
                  <a:srgbClr val="0000FF"/>
                </a:solidFill>
              </a:rPr>
              <a:t>	False – credit union dividends from savings and checking accounts are reported as interest</a:t>
            </a:r>
            <a:endParaRPr lang="en-US" altLang="en-US" dirty="0"/>
          </a:p>
          <a:p>
            <a:pPr>
              <a:buNone/>
            </a:pPr>
            <a:endParaRPr lang="en-US" altLang="en-US" dirty="0"/>
          </a:p>
        </p:txBody>
      </p:sp>
      <p:sp>
        <p:nvSpPr>
          <p:cNvPr id="2" name="Title 1"/>
          <p:cNvSpPr>
            <a:spLocks noGrp="1"/>
          </p:cNvSpPr>
          <p:nvPr>
            <p:ph type="title"/>
          </p:nvPr>
        </p:nvSpPr>
        <p:spPr/>
        <p:txBody>
          <a:bodyPr/>
          <a:lstStyle/>
          <a:p>
            <a:r>
              <a:rPr lang="en-US" dirty="0"/>
              <a:t>Dividend Income Quiz</a:t>
            </a:r>
          </a:p>
        </p:txBody>
      </p:sp>
      <p:sp>
        <p:nvSpPr>
          <p:cNvPr id="4" name="Date Placeholder 3">
            <a:extLst>
              <a:ext uri="{FF2B5EF4-FFF2-40B4-BE49-F238E27FC236}">
                <a16:creationId xmlns:a16="http://schemas.microsoft.com/office/drawing/2014/main" id="{4C22AE03-AE2A-4A2B-A4FD-4C0240268BF9}"/>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67806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11" name="Slide Number Placeholder 10"/>
          <p:cNvSpPr>
            <a:spLocks noGrp="1"/>
          </p:cNvSpPr>
          <p:nvPr>
            <p:ph type="sldNum" sz="quarter" idx="4"/>
          </p:nvPr>
        </p:nvSpPr>
        <p:spPr>
          <a:xfrm>
            <a:off x="457204" y="6265308"/>
            <a:ext cx="702365" cy="365125"/>
          </a:xfrm>
        </p:spPr>
        <p:txBody>
          <a:bodyPr/>
          <a:lstStyle/>
          <a:p>
            <a:pPr>
              <a:defRPr/>
            </a:pPr>
            <a:fld id="{F2E3DB30-7DCD-419A-B7FF-3D32CE44F6AC}" type="slidenum">
              <a:rPr lang="en-US" altLang="en-US" smtClean="0"/>
              <a:pPr>
                <a:defRPr/>
              </a:pPr>
              <a:t>43</a:t>
            </a:fld>
            <a:endParaRPr lang="en-US" altLang="en-US" dirty="0"/>
          </a:p>
        </p:txBody>
      </p:sp>
      <p:sp>
        <p:nvSpPr>
          <p:cNvPr id="3" name="Content Placeholder 2"/>
          <p:cNvSpPr>
            <a:spLocks noGrp="1"/>
          </p:cNvSpPr>
          <p:nvPr>
            <p:ph sz="quarter" idx="12"/>
          </p:nvPr>
        </p:nvSpPr>
        <p:spPr/>
        <p:txBody>
          <a:bodyPr>
            <a:normAutofit/>
          </a:bodyPr>
          <a:lstStyle/>
          <a:p>
            <a:r>
              <a:rPr lang="en-US" altLang="en-US" dirty="0"/>
              <a:t>True or False?</a:t>
            </a:r>
          </a:p>
          <a:p>
            <a:pPr>
              <a:buNone/>
            </a:pPr>
            <a:r>
              <a:rPr lang="en-US" altLang="en-US" dirty="0"/>
              <a:t>Payers of dividends less than $10 don’t have to issue 1099</a:t>
            </a:r>
          </a:p>
          <a:p>
            <a:pPr lvl="1">
              <a:buNone/>
            </a:pPr>
            <a:r>
              <a:rPr lang="en-US" altLang="en-US" dirty="0">
                <a:solidFill>
                  <a:srgbClr val="0000FF"/>
                </a:solidFill>
              </a:rPr>
              <a:t>True – same rule as for interest payers</a:t>
            </a:r>
          </a:p>
          <a:p>
            <a:pPr>
              <a:buNone/>
            </a:pPr>
            <a:r>
              <a:rPr lang="en-US" altLang="en-US" dirty="0"/>
              <a:t>Taxpayers are not required to report dividends if they do not receive Form 1099-DIV</a:t>
            </a:r>
          </a:p>
          <a:p>
            <a:pPr lvl="1">
              <a:buNone/>
            </a:pPr>
            <a:r>
              <a:rPr lang="en-US" altLang="en-US" dirty="0">
                <a:solidFill>
                  <a:srgbClr val="0000FF"/>
                </a:solidFill>
              </a:rPr>
              <a:t>False – all income must be reported on the tax return 	</a:t>
            </a:r>
            <a:r>
              <a:rPr lang="en-US" altLang="en-US" dirty="0"/>
              <a:t>	</a:t>
            </a:r>
          </a:p>
        </p:txBody>
      </p:sp>
      <p:sp>
        <p:nvSpPr>
          <p:cNvPr id="2" name="Title 1"/>
          <p:cNvSpPr>
            <a:spLocks noGrp="1"/>
          </p:cNvSpPr>
          <p:nvPr>
            <p:ph type="title"/>
          </p:nvPr>
        </p:nvSpPr>
        <p:spPr/>
        <p:txBody>
          <a:bodyPr/>
          <a:lstStyle/>
          <a:p>
            <a:r>
              <a:rPr lang="en-US" dirty="0"/>
              <a:t>Dividend Income Quiz</a:t>
            </a:r>
          </a:p>
        </p:txBody>
      </p:sp>
      <p:sp>
        <p:nvSpPr>
          <p:cNvPr id="4" name="Date Placeholder 3">
            <a:extLst>
              <a:ext uri="{FF2B5EF4-FFF2-40B4-BE49-F238E27FC236}">
                <a16:creationId xmlns:a16="http://schemas.microsoft.com/office/drawing/2014/main" id="{FB5896AE-9CE2-41A0-B860-30668801679A}"/>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923786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pPr>
              <a:defRPr/>
            </a:pPr>
            <a:fld id="{F2E3DB30-7DCD-419A-B7FF-3D32CE44F6AC}" type="slidenum">
              <a:rPr lang="en-US" altLang="en-US" smtClean="0"/>
              <a:pPr>
                <a:defRPr/>
              </a:pPr>
              <a:t>44</a:t>
            </a:fld>
            <a:endParaRPr lang="en-US" altLang="en-US" dirty="0"/>
          </a:p>
        </p:txBody>
      </p:sp>
      <p:sp>
        <p:nvSpPr>
          <p:cNvPr id="4" name="Content Placeholder 3"/>
          <p:cNvSpPr>
            <a:spLocks noGrp="1"/>
          </p:cNvSpPr>
          <p:nvPr>
            <p:ph sz="quarter" idx="12"/>
          </p:nvPr>
        </p:nvSpPr>
        <p:spPr/>
        <p:txBody>
          <a:bodyPr/>
          <a:lstStyle/>
          <a:p>
            <a:r>
              <a:rPr lang="en-US" dirty="0"/>
              <a:t>Some taxpayers will receive several forms from a single payer</a:t>
            </a:r>
          </a:p>
          <a:p>
            <a:r>
              <a:rPr lang="en-US" dirty="0"/>
              <a:t>Make it easier for your reviewer by adding some account info as the “Payer’s name”</a:t>
            </a:r>
          </a:p>
          <a:p>
            <a:r>
              <a:rPr lang="en-US" dirty="0"/>
              <a:t>Such as: “B of A 1234” (where 1234 are the last 4 digits of the Bank of America account number)</a:t>
            </a:r>
          </a:p>
        </p:txBody>
      </p:sp>
      <p:sp>
        <p:nvSpPr>
          <p:cNvPr id="5" name="Title 4"/>
          <p:cNvSpPr>
            <a:spLocks noGrp="1"/>
          </p:cNvSpPr>
          <p:nvPr>
            <p:ph type="title"/>
          </p:nvPr>
        </p:nvSpPr>
        <p:spPr/>
        <p:txBody>
          <a:bodyPr/>
          <a:lstStyle/>
          <a:p>
            <a:r>
              <a:rPr lang="en-US" dirty="0"/>
              <a:t>Multiple Tax Forms – TIP</a:t>
            </a:r>
          </a:p>
        </p:txBody>
      </p:sp>
      <p:sp>
        <p:nvSpPr>
          <p:cNvPr id="6" name="Date Placeholder 5">
            <a:extLst>
              <a:ext uri="{FF2B5EF4-FFF2-40B4-BE49-F238E27FC236}">
                <a16:creationId xmlns:a16="http://schemas.microsoft.com/office/drawing/2014/main" id="{3E9839E6-A1BD-42DE-8792-6260C747396F}"/>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8219933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r>
              <a:rPr lang="en-US"/>
              <a:t>Interest and Dividends</a:t>
            </a:r>
            <a:endParaRPr lang="en-US" dirty="0"/>
          </a:p>
        </p:txBody>
      </p:sp>
      <p:sp>
        <p:nvSpPr>
          <p:cNvPr id="6" name="Title 5"/>
          <p:cNvSpPr>
            <a:spLocks noGrp="1"/>
          </p:cNvSpPr>
          <p:nvPr>
            <p:ph type="title"/>
          </p:nvPr>
        </p:nvSpPr>
        <p:spPr/>
        <p:txBody>
          <a:bodyPr/>
          <a:lstStyle/>
          <a:p>
            <a:r>
              <a:rPr lang="en-US"/>
              <a:t>Comprehensive Topics</a:t>
            </a:r>
            <a:br>
              <a:rPr lang="en-US"/>
            </a:br>
            <a:endParaRPr lang="en-US" dirty="0"/>
          </a:p>
        </p:txBody>
      </p:sp>
      <p:sp>
        <p:nvSpPr>
          <p:cNvPr id="2" name="Date Placeholder 1">
            <a:extLst>
              <a:ext uri="{FF2B5EF4-FFF2-40B4-BE49-F238E27FC236}">
                <a16:creationId xmlns:a16="http://schemas.microsoft.com/office/drawing/2014/main" id="{31439B88-8607-4DD5-9369-618CD6C7C6DA}"/>
              </a:ext>
            </a:extLst>
          </p:cNvPr>
          <p:cNvSpPr>
            <a:spLocks noGrp="1"/>
          </p:cNvSpPr>
          <p:nvPr>
            <p:ph type="dt" sz="half" idx="2"/>
          </p:nvPr>
        </p:nvSpPr>
        <p:spPr/>
        <p:txBody>
          <a:bodyPr/>
          <a:lstStyle/>
          <a:p>
            <a:r>
              <a:rPr lang="en-US"/>
              <a:t>11-27-2019 v1a</a:t>
            </a:r>
          </a:p>
        </p:txBody>
      </p:sp>
      <p:sp>
        <p:nvSpPr>
          <p:cNvPr id="3" name="Footer Placeholder 2">
            <a:extLst>
              <a:ext uri="{FF2B5EF4-FFF2-40B4-BE49-F238E27FC236}">
                <a16:creationId xmlns:a16="http://schemas.microsoft.com/office/drawing/2014/main" id="{B4F7D39B-E435-4B94-9466-806B71C590FD}"/>
              </a:ext>
            </a:extLst>
          </p:cNvPr>
          <p:cNvSpPr>
            <a:spLocks noGrp="1"/>
          </p:cNvSpPr>
          <p:nvPr>
            <p:ph type="ftr" sz="quarter" idx="3"/>
          </p:nvPr>
        </p:nvSpPr>
        <p:spPr/>
        <p:txBody>
          <a:bodyPr/>
          <a:lstStyle/>
          <a:p>
            <a:r>
              <a:rPr lang="en-US"/>
              <a:t>NTTC Training ala NJ – TY2019</a:t>
            </a:r>
          </a:p>
        </p:txBody>
      </p:sp>
      <p:sp>
        <p:nvSpPr>
          <p:cNvPr id="4" name="Slide Number Placeholder 3">
            <a:extLst>
              <a:ext uri="{FF2B5EF4-FFF2-40B4-BE49-F238E27FC236}">
                <a16:creationId xmlns:a16="http://schemas.microsoft.com/office/drawing/2014/main" id="{4308ADAD-6C1B-4131-9EBF-C590B50353B0}"/>
              </a:ext>
            </a:extLst>
          </p:cNvPr>
          <p:cNvSpPr>
            <a:spLocks noGrp="1"/>
          </p:cNvSpPr>
          <p:nvPr>
            <p:ph type="sldNum" sz="quarter" idx="4"/>
          </p:nvPr>
        </p:nvSpPr>
        <p:spPr/>
        <p:txBody>
          <a:bodyPr/>
          <a:lstStyle/>
          <a:p>
            <a:fld id="{F56DB09B-2E1E-48D6-BF38-233787F9BAB1}" type="slidenum">
              <a:rPr lang="en-US" smtClean="0"/>
              <a:t>45</a:t>
            </a:fld>
            <a:endParaRPr lang="en-US"/>
          </a:p>
        </p:txBody>
      </p:sp>
    </p:spTree>
    <p:extLst>
      <p:ext uri="{BB962C8B-B14F-4D97-AF65-F5344CB8AC3E}">
        <p14:creationId xmlns:p14="http://schemas.microsoft.com/office/powerpoint/2010/main" val="4005786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pPr>
              <a:defRPr/>
            </a:pPr>
            <a:fld id="{F2E3DB30-7DCD-419A-B7FF-3D32CE44F6AC}" type="slidenum">
              <a:rPr lang="en-US" altLang="en-US" smtClean="0"/>
              <a:pPr>
                <a:defRPr/>
              </a:pPr>
              <a:t>46</a:t>
            </a:fld>
            <a:endParaRPr lang="en-US" altLang="en-US" dirty="0"/>
          </a:p>
        </p:txBody>
      </p:sp>
      <p:sp>
        <p:nvSpPr>
          <p:cNvPr id="13" name="Content Placeholder 12"/>
          <p:cNvSpPr>
            <a:spLocks noGrp="1"/>
          </p:cNvSpPr>
          <p:nvPr>
            <p:ph sz="quarter" idx="12"/>
          </p:nvPr>
        </p:nvSpPr>
        <p:spPr/>
        <p:txBody>
          <a:bodyPr>
            <a:normAutofit/>
          </a:bodyPr>
          <a:lstStyle/>
          <a:p>
            <a:r>
              <a:rPr lang="en-US" altLang="en-US" dirty="0"/>
              <a:t>Taxpayers receiving interest from seller-financed mortgage must report interest income </a:t>
            </a:r>
          </a:p>
          <a:p>
            <a:pPr lvl="1"/>
            <a:r>
              <a:rPr lang="en-US" altLang="en-US" dirty="0"/>
              <a:t>Return must include buyer’s name, address, and SSN</a:t>
            </a:r>
          </a:p>
          <a:p>
            <a:pPr lvl="1"/>
            <a:r>
              <a:rPr lang="en-US" altLang="en-US" dirty="0"/>
              <a:t>Find Seller Financed Mortgage Interest in Volunteer Resource Guide (Pub 4012) Tab D for TaxSlayer entries</a:t>
            </a:r>
          </a:p>
          <a:p>
            <a:endParaRPr lang="en-US" dirty="0"/>
          </a:p>
        </p:txBody>
      </p:sp>
      <p:sp>
        <p:nvSpPr>
          <p:cNvPr id="12" name="Title 11"/>
          <p:cNvSpPr>
            <a:spLocks noGrp="1"/>
          </p:cNvSpPr>
          <p:nvPr>
            <p:ph type="title"/>
          </p:nvPr>
        </p:nvSpPr>
        <p:spPr/>
        <p:txBody>
          <a:bodyPr>
            <a:normAutofit/>
          </a:bodyPr>
          <a:lstStyle/>
          <a:p>
            <a:r>
              <a:rPr lang="en-US" altLang="en-US" dirty="0"/>
              <a:t>Seller-financed Mortgage Interest</a:t>
            </a:r>
            <a:endParaRPr lang="en-US" dirty="0"/>
          </a:p>
        </p:txBody>
      </p:sp>
      <p:sp>
        <p:nvSpPr>
          <p:cNvPr id="4" name="Date Placeholder 3">
            <a:extLst>
              <a:ext uri="{FF2B5EF4-FFF2-40B4-BE49-F238E27FC236}">
                <a16:creationId xmlns:a16="http://schemas.microsoft.com/office/drawing/2014/main" id="{EE2FFF57-2D17-4CA6-8033-A699F3BAEE0C}"/>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5977967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10" name="Slide Number Placeholder 9"/>
          <p:cNvSpPr>
            <a:spLocks noGrp="1"/>
          </p:cNvSpPr>
          <p:nvPr>
            <p:ph type="sldNum" sz="quarter" idx="4"/>
          </p:nvPr>
        </p:nvSpPr>
        <p:spPr>
          <a:xfrm>
            <a:off x="457204" y="6265308"/>
            <a:ext cx="702365" cy="365125"/>
          </a:xfrm>
        </p:spPr>
        <p:txBody>
          <a:bodyPr/>
          <a:lstStyle/>
          <a:p>
            <a:fld id="{F2E3DB30-7DCD-419A-B7FF-3D32CE44F6AC}" type="slidenum">
              <a:rPr lang="en-US" altLang="en-US" smtClean="0"/>
              <a:pPr/>
              <a:t>47</a:t>
            </a:fld>
            <a:endParaRPr lang="en-US" altLang="en-US" dirty="0"/>
          </a:p>
        </p:txBody>
      </p:sp>
      <p:sp>
        <p:nvSpPr>
          <p:cNvPr id="11" name="Content Placeholder 10"/>
          <p:cNvSpPr>
            <a:spLocks noGrp="1"/>
          </p:cNvSpPr>
          <p:nvPr>
            <p:ph sz="quarter" idx="12"/>
          </p:nvPr>
        </p:nvSpPr>
        <p:spPr/>
        <p:txBody>
          <a:bodyPr>
            <a:normAutofit/>
          </a:bodyPr>
          <a:lstStyle/>
          <a:p>
            <a:r>
              <a:rPr lang="en-US" dirty="0"/>
              <a:t>Taxpayers with interest or signature authority in foreign bank accounts must disclose</a:t>
            </a:r>
          </a:p>
          <a:p>
            <a:r>
              <a:rPr lang="en-US" dirty="0"/>
              <a:t>Taxpayers with foreign trusts must disclose</a:t>
            </a:r>
          </a:p>
          <a:p>
            <a:pPr lvl="1"/>
            <a:r>
              <a:rPr lang="en-US" dirty="0"/>
              <a:t>Beneficiary, grantor or transferor</a:t>
            </a:r>
          </a:p>
          <a:p>
            <a:r>
              <a:rPr lang="en-US" altLang="en-US" dirty="0">
                <a:cs typeface="Calibri" panose="020F0502020204030204" pitchFamily="34" charset="0"/>
              </a:rPr>
              <a:t>Does not matter whether current income or not – must report the account</a:t>
            </a:r>
            <a:endParaRPr lang="en-US" dirty="0"/>
          </a:p>
          <a:p>
            <a:pPr>
              <a:buFont typeface="Wingdings" panose="05000000000000000000" pitchFamily="2" charset="2"/>
              <a:buChar char="Ø"/>
            </a:pPr>
            <a:r>
              <a:rPr lang="en-US" b="1" dirty="0"/>
              <a:t>Out of scope – </a:t>
            </a:r>
            <a:r>
              <a:rPr lang="en-US" dirty="0"/>
              <a:t>Refer to professional preparer</a:t>
            </a:r>
          </a:p>
          <a:p>
            <a:endParaRPr lang="en-US" dirty="0"/>
          </a:p>
        </p:txBody>
      </p:sp>
      <p:sp>
        <p:nvSpPr>
          <p:cNvPr id="13314" name="Rectangle 2"/>
          <p:cNvSpPr>
            <a:spLocks noGrp="1" noChangeArrowheads="1"/>
          </p:cNvSpPr>
          <p:nvPr>
            <p:ph type="title"/>
          </p:nvPr>
        </p:nvSpPr>
        <p:spPr/>
        <p:txBody>
          <a:bodyPr/>
          <a:lstStyle/>
          <a:p>
            <a:r>
              <a:rPr lang="en-US" altLang="en-US" dirty="0"/>
              <a:t>Foreign Account or Foreign Trusts</a:t>
            </a:r>
          </a:p>
        </p:txBody>
      </p:sp>
      <p:sp>
        <p:nvSpPr>
          <p:cNvPr id="2" name="Date Placeholder 1">
            <a:extLst>
              <a:ext uri="{FF2B5EF4-FFF2-40B4-BE49-F238E27FC236}">
                <a16:creationId xmlns:a16="http://schemas.microsoft.com/office/drawing/2014/main" id="{5337301C-F8B1-4719-A62D-6FE580B72BE1}"/>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7091659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8" name="Slide Number Placeholder 7"/>
          <p:cNvSpPr>
            <a:spLocks noGrp="1"/>
          </p:cNvSpPr>
          <p:nvPr>
            <p:ph type="sldNum" sz="quarter" idx="4"/>
          </p:nvPr>
        </p:nvSpPr>
        <p:spPr>
          <a:xfrm>
            <a:off x="457204" y="6265308"/>
            <a:ext cx="702365" cy="365125"/>
          </a:xfrm>
        </p:spPr>
        <p:txBody>
          <a:bodyPr/>
          <a:lstStyle/>
          <a:p>
            <a:fld id="{F2E3DB30-7DCD-419A-B7FF-3D32CE44F6AC}" type="slidenum">
              <a:rPr lang="en-US" altLang="en-US" smtClean="0"/>
              <a:pPr/>
              <a:t>48</a:t>
            </a:fld>
            <a:endParaRPr lang="en-US" altLang="en-US" dirty="0"/>
          </a:p>
        </p:txBody>
      </p:sp>
      <p:sp>
        <p:nvSpPr>
          <p:cNvPr id="106499" name="Content Placeholder 2"/>
          <p:cNvSpPr>
            <a:spLocks noGrp="1"/>
          </p:cNvSpPr>
          <p:nvPr>
            <p:ph sz="quarter" idx="12"/>
          </p:nvPr>
        </p:nvSpPr>
        <p:spPr/>
        <p:txBody>
          <a:bodyPr>
            <a:normAutofit/>
          </a:bodyPr>
          <a:lstStyle/>
          <a:p>
            <a:pPr>
              <a:buNone/>
            </a:pPr>
            <a:r>
              <a:rPr lang="en-US" altLang="en-US" dirty="0"/>
              <a:t>Special Note</a:t>
            </a:r>
          </a:p>
          <a:p>
            <a:r>
              <a:rPr lang="en-US" altLang="en-US" dirty="0"/>
              <a:t>If any FATCA box is checked </a:t>
            </a:r>
            <a:r>
              <a:rPr lang="en-US" altLang="en-US" b="1" dirty="0"/>
              <a:t>or</a:t>
            </a:r>
            <a:r>
              <a:rPr lang="en-US" altLang="en-US" dirty="0"/>
              <a:t> if taxpayer has foreign accounts or financial assets $50,000 or more</a:t>
            </a:r>
          </a:p>
          <a:p>
            <a:pPr lvl="1"/>
            <a:r>
              <a:rPr lang="en-US" altLang="en-US" dirty="0"/>
              <a:t>Advise taxpayer of substantial penalties for not filing the required forms</a:t>
            </a:r>
          </a:p>
          <a:p>
            <a:pPr lvl="1"/>
            <a:r>
              <a:rPr lang="en-US" altLang="en-US" b="1" dirty="0">
                <a:solidFill>
                  <a:srgbClr val="000000"/>
                </a:solidFill>
              </a:rPr>
              <a:t>Out of scope – </a:t>
            </a:r>
            <a:r>
              <a:rPr lang="en-US" altLang="en-US" dirty="0">
                <a:solidFill>
                  <a:srgbClr val="000000"/>
                </a:solidFill>
              </a:rPr>
              <a:t>Refer taxpayer to professional preparer</a:t>
            </a:r>
          </a:p>
        </p:txBody>
      </p:sp>
      <p:sp>
        <p:nvSpPr>
          <p:cNvPr id="2" name="Title 1"/>
          <p:cNvSpPr>
            <a:spLocks noGrp="1"/>
          </p:cNvSpPr>
          <p:nvPr>
            <p:ph type="title"/>
          </p:nvPr>
        </p:nvSpPr>
        <p:spPr/>
        <p:txBody>
          <a:bodyPr>
            <a:normAutofit/>
          </a:bodyPr>
          <a:lstStyle/>
          <a:p>
            <a:r>
              <a:rPr lang="en-US" altLang="en-US" dirty="0"/>
              <a:t>Foreign Accounts or Specified Financial Assets</a:t>
            </a:r>
          </a:p>
        </p:txBody>
      </p:sp>
      <p:sp>
        <p:nvSpPr>
          <p:cNvPr id="3" name="Date Placeholder 2">
            <a:extLst>
              <a:ext uri="{FF2B5EF4-FFF2-40B4-BE49-F238E27FC236}">
                <a16:creationId xmlns:a16="http://schemas.microsoft.com/office/drawing/2014/main" id="{4F6D8A7C-0EA0-4F20-A098-65BC16B4EAFF}"/>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245481"/>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7" name="Slide Number Placeholder 6"/>
          <p:cNvSpPr>
            <a:spLocks noGrp="1"/>
          </p:cNvSpPr>
          <p:nvPr>
            <p:ph type="sldNum" sz="quarter" idx="4"/>
          </p:nvPr>
        </p:nvSpPr>
        <p:spPr>
          <a:xfrm>
            <a:off x="457204" y="6265308"/>
            <a:ext cx="702365" cy="365125"/>
          </a:xfrm>
        </p:spPr>
        <p:txBody>
          <a:bodyPr/>
          <a:lstStyle/>
          <a:p>
            <a:pPr>
              <a:defRPr/>
            </a:pPr>
            <a:fld id="{F2E3DB30-7DCD-419A-B7FF-3D32CE44F6AC}" type="slidenum">
              <a:rPr lang="en-US" altLang="en-US" smtClean="0"/>
              <a:pPr>
                <a:defRPr/>
              </a:pPr>
              <a:t>49</a:t>
            </a:fld>
            <a:endParaRPr lang="en-US" altLang="en-US" dirty="0"/>
          </a:p>
        </p:txBody>
      </p:sp>
      <p:sp>
        <p:nvSpPr>
          <p:cNvPr id="27650" name="Title 1"/>
          <p:cNvSpPr>
            <a:spLocks noGrp="1"/>
          </p:cNvSpPr>
          <p:nvPr>
            <p:ph type="title"/>
          </p:nvPr>
        </p:nvSpPr>
        <p:spPr/>
        <p:txBody>
          <a:bodyPr/>
          <a:lstStyle/>
          <a:p>
            <a:r>
              <a:rPr lang="en-US" altLang="en-US" dirty="0"/>
              <a:t>Interest and Dividend Income</a:t>
            </a:r>
          </a:p>
        </p:txBody>
      </p:sp>
      <p:pic>
        <p:nvPicPr>
          <p:cNvPr id="10" name="Picture 9" descr="questions-picture-for-powerpoint-26-1.jpg"/>
          <p:cNvPicPr>
            <a:picLocks noChangeAspect="1"/>
          </p:cNvPicPr>
          <p:nvPr/>
        </p:nvPicPr>
        <p:blipFill>
          <a:blip r:embed="rId3"/>
          <a:stretch>
            <a:fillRect/>
          </a:stretch>
        </p:blipFill>
        <p:spPr>
          <a:xfrm>
            <a:off x="914400" y="2000251"/>
            <a:ext cx="3623072" cy="3623072"/>
          </a:xfrm>
          <a:prstGeom prst="rect">
            <a:avLst/>
          </a:prstGeom>
        </p:spPr>
      </p:pic>
      <p:sp>
        <p:nvSpPr>
          <p:cNvPr id="11" name="TextBox 10"/>
          <p:cNvSpPr txBox="1"/>
          <p:nvPr/>
        </p:nvSpPr>
        <p:spPr>
          <a:xfrm>
            <a:off x="4229100" y="2514600"/>
            <a:ext cx="1972528" cy="553998"/>
          </a:xfrm>
          <a:prstGeom prst="rect">
            <a:avLst/>
          </a:prstGeom>
          <a:noFill/>
        </p:spPr>
        <p:txBody>
          <a:bodyPr wrap="none" rtlCol="0">
            <a:spAutoFit/>
          </a:bodyPr>
          <a:lstStyle/>
          <a:p>
            <a:r>
              <a:rPr lang="en-US" sz="3000" b="1" dirty="0"/>
              <a:t>Questions?</a:t>
            </a:r>
          </a:p>
        </p:txBody>
      </p:sp>
      <p:sp>
        <p:nvSpPr>
          <p:cNvPr id="16" name="TextBox 15"/>
          <p:cNvSpPr txBox="1"/>
          <p:nvPr/>
        </p:nvSpPr>
        <p:spPr>
          <a:xfrm>
            <a:off x="5314950" y="3469585"/>
            <a:ext cx="2082237" cy="553998"/>
          </a:xfrm>
          <a:prstGeom prst="rect">
            <a:avLst/>
          </a:prstGeom>
          <a:noFill/>
        </p:spPr>
        <p:txBody>
          <a:bodyPr wrap="none" rtlCol="0">
            <a:spAutoFit/>
          </a:bodyPr>
          <a:lstStyle/>
          <a:p>
            <a:r>
              <a:rPr lang="en-US" sz="3000" b="1" dirty="0"/>
              <a:t>Comments?</a:t>
            </a:r>
          </a:p>
        </p:txBody>
      </p:sp>
      <p:sp>
        <p:nvSpPr>
          <p:cNvPr id="2" name="Date Placeholder 1">
            <a:extLst>
              <a:ext uri="{FF2B5EF4-FFF2-40B4-BE49-F238E27FC236}">
                <a16:creationId xmlns:a16="http://schemas.microsoft.com/office/drawing/2014/main" id="{3FB28D17-2FCB-4518-9782-59E4F5656401}"/>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605695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7" name="Slide Number Placeholder 6"/>
          <p:cNvSpPr>
            <a:spLocks noGrp="1"/>
          </p:cNvSpPr>
          <p:nvPr>
            <p:ph type="sldNum" sz="quarter" idx="4"/>
          </p:nvPr>
        </p:nvSpPr>
        <p:spPr>
          <a:xfrm>
            <a:off x="457204" y="6265308"/>
            <a:ext cx="702365" cy="365125"/>
          </a:xfrm>
        </p:spPr>
        <p:txBody>
          <a:bodyPr/>
          <a:lstStyle/>
          <a:p>
            <a:fld id="{F2E3DB30-7DCD-419A-B7FF-3D32CE44F6AC}" type="slidenum">
              <a:rPr lang="en-US" altLang="en-US" smtClean="0"/>
              <a:pPr/>
              <a:t>5</a:t>
            </a:fld>
            <a:endParaRPr lang="en-US" altLang="en-US" dirty="0"/>
          </a:p>
        </p:txBody>
      </p:sp>
      <p:sp>
        <p:nvSpPr>
          <p:cNvPr id="19459" name="Rectangle 3"/>
          <p:cNvSpPr>
            <a:spLocks noGrp="1" noChangeArrowheads="1"/>
          </p:cNvSpPr>
          <p:nvPr>
            <p:ph sz="quarter" idx="12"/>
          </p:nvPr>
        </p:nvSpPr>
        <p:spPr/>
        <p:txBody>
          <a:bodyPr/>
          <a:lstStyle/>
          <a:p>
            <a:r>
              <a:rPr lang="en-US" altLang="en-US" dirty="0"/>
              <a:t>Interest received from institutions reported on</a:t>
            </a:r>
          </a:p>
          <a:p>
            <a:pPr lvl="1"/>
            <a:r>
              <a:rPr lang="en-US" altLang="en-US" dirty="0"/>
              <a:t>Form 1099-INT 	</a:t>
            </a:r>
          </a:p>
          <a:p>
            <a:pPr lvl="1"/>
            <a:r>
              <a:rPr lang="en-US" altLang="en-US" dirty="0"/>
              <a:t>Form 1099-OID</a:t>
            </a:r>
          </a:p>
          <a:p>
            <a:pPr lvl="2"/>
            <a:r>
              <a:rPr lang="en-US" altLang="en-US" dirty="0"/>
              <a:t>Report as regular interest</a:t>
            </a:r>
          </a:p>
          <a:p>
            <a:pPr lvl="2"/>
            <a:r>
              <a:rPr lang="en-US" altLang="en-US" b="1" dirty="0"/>
              <a:t>Out of scope </a:t>
            </a:r>
            <a:r>
              <a:rPr lang="en-US" altLang="en-US" dirty="0"/>
              <a:t>if requires OID adjustment </a:t>
            </a:r>
          </a:p>
          <a:p>
            <a:pPr lvl="1"/>
            <a:r>
              <a:rPr lang="en-US" altLang="en-US" dirty="0"/>
              <a:t>Brokerage Statement (substitute Form 1099-INT)</a:t>
            </a:r>
          </a:p>
          <a:p>
            <a:pPr lvl="1"/>
            <a:r>
              <a:rPr lang="en-US" altLang="en-US" dirty="0"/>
              <a:t>Schedule K-1</a:t>
            </a:r>
          </a:p>
        </p:txBody>
      </p:sp>
      <p:sp>
        <p:nvSpPr>
          <p:cNvPr id="13314" name="Rectangle 2"/>
          <p:cNvSpPr>
            <a:spLocks noGrp="1" noChangeArrowheads="1"/>
          </p:cNvSpPr>
          <p:nvPr>
            <p:ph type="title"/>
          </p:nvPr>
        </p:nvSpPr>
        <p:spPr/>
        <p:txBody>
          <a:bodyPr/>
          <a:lstStyle/>
          <a:p>
            <a:r>
              <a:rPr lang="en-US" altLang="en-US"/>
              <a:t>Interest Income</a:t>
            </a:r>
            <a:endParaRPr lang="en-US" altLang="en-US" dirty="0"/>
          </a:p>
        </p:txBody>
      </p:sp>
      <p:sp>
        <p:nvSpPr>
          <p:cNvPr id="2" name="Date Placeholder 1">
            <a:extLst>
              <a:ext uri="{FF2B5EF4-FFF2-40B4-BE49-F238E27FC236}">
                <a16:creationId xmlns:a16="http://schemas.microsoft.com/office/drawing/2014/main" id="{608BA7EE-39C5-44C6-9F42-BBBE90780E2B}"/>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323974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pPr>
              <a:defRPr/>
            </a:pPr>
            <a:fld id="{F2E3DB30-7DCD-419A-B7FF-3D32CE44F6AC}" type="slidenum">
              <a:rPr lang="en-US" altLang="en-US" smtClean="0"/>
              <a:pPr>
                <a:defRPr/>
              </a:pPr>
              <a:t>6</a:t>
            </a:fld>
            <a:endParaRPr lang="en-US" altLang="en-US" dirty="0"/>
          </a:p>
        </p:txBody>
      </p:sp>
      <p:sp>
        <p:nvSpPr>
          <p:cNvPr id="4" name="Content Placeholder 3"/>
          <p:cNvSpPr>
            <a:spLocks noGrp="1"/>
          </p:cNvSpPr>
          <p:nvPr>
            <p:ph sz="quarter" idx="12"/>
          </p:nvPr>
        </p:nvSpPr>
        <p:spPr/>
        <p:txBody>
          <a:bodyPr/>
          <a:lstStyle/>
          <a:p>
            <a:r>
              <a:rPr lang="en-US" dirty="0"/>
              <a:t>TaxSlayer Form 1099-OID entry section </a:t>
            </a:r>
          </a:p>
        </p:txBody>
      </p:sp>
      <p:sp>
        <p:nvSpPr>
          <p:cNvPr id="5" name="Title 4"/>
          <p:cNvSpPr>
            <a:spLocks noGrp="1"/>
          </p:cNvSpPr>
          <p:nvPr>
            <p:ph type="title"/>
          </p:nvPr>
        </p:nvSpPr>
        <p:spPr/>
        <p:txBody>
          <a:bodyPr/>
          <a:lstStyle/>
          <a:p>
            <a:r>
              <a:rPr lang="en-US" dirty="0"/>
              <a:t>OID Interest Income</a:t>
            </a:r>
          </a:p>
        </p:txBody>
      </p:sp>
      <p:pic>
        <p:nvPicPr>
          <p:cNvPr id="6" name="Picture 5" descr="Screen Shot 2018-12-01 at 12.03.25 PM.png"/>
          <p:cNvPicPr>
            <a:picLocks noChangeAspect="1"/>
          </p:cNvPicPr>
          <p:nvPr/>
        </p:nvPicPr>
        <p:blipFill>
          <a:blip r:embed="rId3"/>
          <a:stretch>
            <a:fillRect/>
          </a:stretch>
        </p:blipFill>
        <p:spPr>
          <a:xfrm>
            <a:off x="967978" y="2686050"/>
            <a:ext cx="5661422" cy="2615511"/>
          </a:xfrm>
          <a:prstGeom prst="rect">
            <a:avLst/>
          </a:prstGeom>
          <a:ln>
            <a:noFill/>
          </a:ln>
        </p:spPr>
      </p:pic>
      <p:sp>
        <p:nvSpPr>
          <p:cNvPr id="9" name="TextBox 8"/>
          <p:cNvSpPr txBox="1"/>
          <p:nvPr/>
        </p:nvSpPr>
        <p:spPr>
          <a:xfrm>
            <a:off x="1200150" y="4171950"/>
            <a:ext cx="3314700" cy="300082"/>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endParaRPr lang="en-US" sz="1350" dirty="0"/>
          </a:p>
        </p:txBody>
      </p:sp>
      <p:sp>
        <p:nvSpPr>
          <p:cNvPr id="7" name="Date Placeholder 6">
            <a:extLst>
              <a:ext uri="{FF2B5EF4-FFF2-40B4-BE49-F238E27FC236}">
                <a16:creationId xmlns:a16="http://schemas.microsoft.com/office/drawing/2014/main" id="{B583B8C2-34B8-4190-8D4D-3EE4FB6BA8E9}"/>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588540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7" name="Slide Number Placeholder 6"/>
          <p:cNvSpPr>
            <a:spLocks noGrp="1"/>
          </p:cNvSpPr>
          <p:nvPr>
            <p:ph type="sldNum" sz="quarter" idx="4"/>
          </p:nvPr>
        </p:nvSpPr>
        <p:spPr>
          <a:xfrm>
            <a:off x="457204" y="6265308"/>
            <a:ext cx="702365" cy="365125"/>
          </a:xfrm>
        </p:spPr>
        <p:txBody>
          <a:bodyPr/>
          <a:lstStyle/>
          <a:p>
            <a:fld id="{F2E3DB30-7DCD-419A-B7FF-3D32CE44F6AC}" type="slidenum">
              <a:rPr lang="en-US" altLang="en-US" smtClean="0"/>
              <a:pPr/>
              <a:t>7</a:t>
            </a:fld>
            <a:endParaRPr lang="en-US" altLang="en-US" dirty="0"/>
          </a:p>
        </p:txBody>
      </p:sp>
      <p:sp>
        <p:nvSpPr>
          <p:cNvPr id="8" name="Text Placeholder 7"/>
          <p:cNvSpPr>
            <a:spLocks noGrp="1"/>
          </p:cNvSpPr>
          <p:nvPr>
            <p:ph sz="quarter" idx="12"/>
          </p:nvPr>
        </p:nvSpPr>
        <p:spPr/>
        <p:txBody>
          <a:bodyPr>
            <a:normAutofit/>
          </a:bodyPr>
          <a:lstStyle/>
          <a:p>
            <a:r>
              <a:rPr lang="en-US" altLang="en-US" dirty="0"/>
              <a:t>No form issued if interest received from</a:t>
            </a:r>
          </a:p>
          <a:p>
            <a:pPr lvl="1"/>
            <a:r>
              <a:rPr lang="en-US" altLang="en-US" dirty="0"/>
              <a:t>Seller financed mortgage interest income – see comprehensive topics at end of this lesson</a:t>
            </a:r>
          </a:p>
          <a:p>
            <a:pPr lvl="1"/>
            <a:r>
              <a:rPr lang="en-US" altLang="en-US" dirty="0"/>
              <a:t>Private or foreign payer</a:t>
            </a:r>
          </a:p>
          <a:p>
            <a:pPr lvl="1"/>
            <a:r>
              <a:rPr lang="en-US" altLang="en-US" dirty="0"/>
              <a:t>Interest less than $10</a:t>
            </a:r>
          </a:p>
          <a:p>
            <a:r>
              <a:rPr lang="en-US" altLang="en-US" dirty="0"/>
              <a:t>All interest must be entered on return</a:t>
            </a:r>
          </a:p>
          <a:p>
            <a:pPr lvl="1"/>
            <a:r>
              <a:rPr lang="en-US" altLang="en-US" dirty="0"/>
              <a:t>Even if no reporting document received</a:t>
            </a:r>
          </a:p>
          <a:p>
            <a:pPr lvl="1"/>
            <a:r>
              <a:rPr lang="en-US" altLang="en-US" dirty="0"/>
              <a:t>Including tax-exempt interest</a:t>
            </a:r>
          </a:p>
          <a:p>
            <a:pPr>
              <a:buNone/>
            </a:pPr>
            <a:endParaRPr lang="en-US" altLang="en-US" dirty="0"/>
          </a:p>
        </p:txBody>
      </p:sp>
      <p:sp>
        <p:nvSpPr>
          <p:cNvPr id="13314" name="Rectangle 2"/>
          <p:cNvSpPr>
            <a:spLocks noGrp="1" noChangeArrowheads="1"/>
          </p:cNvSpPr>
          <p:nvPr>
            <p:ph type="title"/>
          </p:nvPr>
        </p:nvSpPr>
        <p:spPr/>
        <p:txBody>
          <a:bodyPr/>
          <a:lstStyle/>
          <a:p>
            <a:r>
              <a:rPr lang="en-US" altLang="en-US"/>
              <a:t>Interest Income</a:t>
            </a:r>
            <a:endParaRPr lang="en-US" altLang="en-US" dirty="0"/>
          </a:p>
        </p:txBody>
      </p:sp>
      <p:sp>
        <p:nvSpPr>
          <p:cNvPr id="2" name="Date Placeholder 1">
            <a:extLst>
              <a:ext uri="{FF2B5EF4-FFF2-40B4-BE49-F238E27FC236}">
                <a16:creationId xmlns:a16="http://schemas.microsoft.com/office/drawing/2014/main" id="{4805CE13-59E8-4671-9CD7-9D4ED3685B1A}"/>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15075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7" name="Slide Number Placeholder 6"/>
          <p:cNvSpPr>
            <a:spLocks noGrp="1"/>
          </p:cNvSpPr>
          <p:nvPr>
            <p:ph type="sldNum" sz="quarter" idx="4"/>
          </p:nvPr>
        </p:nvSpPr>
        <p:spPr>
          <a:xfrm>
            <a:off x="457204" y="6265308"/>
            <a:ext cx="702365" cy="365125"/>
          </a:xfrm>
        </p:spPr>
        <p:txBody>
          <a:bodyPr/>
          <a:lstStyle/>
          <a:p>
            <a:fld id="{F2E3DB30-7DCD-419A-B7FF-3D32CE44F6AC}" type="slidenum">
              <a:rPr lang="en-US" altLang="en-US" smtClean="0"/>
              <a:pPr/>
              <a:t>8</a:t>
            </a:fld>
            <a:endParaRPr lang="en-US" altLang="en-US" dirty="0"/>
          </a:p>
        </p:txBody>
      </p:sp>
      <p:sp>
        <p:nvSpPr>
          <p:cNvPr id="53251" name="Rectangle 3"/>
          <p:cNvSpPr>
            <a:spLocks noGrp="1" noChangeArrowheads="1"/>
          </p:cNvSpPr>
          <p:nvPr>
            <p:ph sz="quarter" idx="12"/>
          </p:nvPr>
        </p:nvSpPr>
        <p:spPr/>
        <p:txBody>
          <a:bodyPr>
            <a:normAutofit/>
          </a:bodyPr>
          <a:lstStyle/>
          <a:p>
            <a:r>
              <a:rPr lang="en-US" altLang="en-US" dirty="0"/>
              <a:t>All interest taxable except</a:t>
            </a:r>
          </a:p>
          <a:p>
            <a:pPr lvl="1"/>
            <a:r>
              <a:rPr lang="en-US" altLang="en-US" dirty="0"/>
              <a:t>State or municipal obligations</a:t>
            </a:r>
          </a:p>
          <a:p>
            <a:pPr lvl="2"/>
            <a:r>
              <a:rPr lang="en-US" altLang="en-US" dirty="0"/>
              <a:t>Other state municipal bonds may be taxable to state of residence</a:t>
            </a:r>
          </a:p>
          <a:p>
            <a:r>
              <a:rPr lang="en-US" altLang="en-US" dirty="0"/>
              <a:t>U.S. obligations: T-Bills, Savings Bonds, etc.</a:t>
            </a:r>
          </a:p>
          <a:p>
            <a:pPr lvl="1"/>
            <a:r>
              <a:rPr lang="en-US" altLang="en-US" dirty="0"/>
              <a:t>Taxable on federal return</a:t>
            </a:r>
          </a:p>
          <a:p>
            <a:pPr lvl="2"/>
            <a:r>
              <a:rPr lang="en-US" altLang="en-US" dirty="0"/>
              <a:t>Exception: Certain EE or I bonds used for education expense – </a:t>
            </a:r>
            <a:r>
              <a:rPr lang="en-US" altLang="en-US" b="1" dirty="0"/>
              <a:t>out of scope</a:t>
            </a:r>
            <a:r>
              <a:rPr lang="en-US" altLang="en-US" dirty="0"/>
              <a:t> </a:t>
            </a:r>
          </a:p>
          <a:p>
            <a:pPr lvl="1"/>
            <a:r>
              <a:rPr lang="en-US" altLang="en-US" dirty="0"/>
              <a:t>Exempt on state return</a:t>
            </a:r>
          </a:p>
        </p:txBody>
      </p:sp>
      <p:sp>
        <p:nvSpPr>
          <p:cNvPr id="13314" name="Rectangle 2"/>
          <p:cNvSpPr>
            <a:spLocks noGrp="1" noChangeArrowheads="1"/>
          </p:cNvSpPr>
          <p:nvPr>
            <p:ph type="title"/>
          </p:nvPr>
        </p:nvSpPr>
        <p:spPr/>
        <p:txBody>
          <a:bodyPr/>
          <a:lstStyle/>
          <a:p>
            <a:r>
              <a:rPr lang="en-US" altLang="en-US"/>
              <a:t>Interest Income</a:t>
            </a:r>
            <a:endParaRPr lang="en-US" altLang="en-US" dirty="0"/>
          </a:p>
        </p:txBody>
      </p:sp>
      <p:sp>
        <p:nvSpPr>
          <p:cNvPr id="2" name="Date Placeholder 1">
            <a:extLst>
              <a:ext uri="{FF2B5EF4-FFF2-40B4-BE49-F238E27FC236}">
                <a16:creationId xmlns:a16="http://schemas.microsoft.com/office/drawing/2014/main" id="{FA4F9C22-FBFD-4E69-963F-A1ACE490EDB1}"/>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236821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pPr>
              <a:defRPr/>
            </a:pPr>
            <a:fld id="{F2E3DB30-7DCD-419A-B7FF-3D32CE44F6AC}" type="slidenum">
              <a:rPr lang="en-US" altLang="en-US" smtClean="0"/>
              <a:pPr>
                <a:defRPr/>
              </a:pPr>
              <a:t>9</a:t>
            </a:fld>
            <a:endParaRPr lang="en-US" altLang="en-US" dirty="0"/>
          </a:p>
        </p:txBody>
      </p:sp>
      <p:sp>
        <p:nvSpPr>
          <p:cNvPr id="4" name="Content Placeholder 3"/>
          <p:cNvSpPr>
            <a:spLocks noGrp="1"/>
          </p:cNvSpPr>
          <p:nvPr>
            <p:ph sz="quarter" idx="12"/>
          </p:nvPr>
        </p:nvSpPr>
        <p:spPr/>
        <p:txBody>
          <a:bodyPr/>
          <a:lstStyle/>
          <a:p>
            <a:r>
              <a:rPr lang="en-US" dirty="0"/>
              <a:t>Early withdrawal penalty adjustment</a:t>
            </a:r>
          </a:p>
          <a:p>
            <a:pPr lvl="1"/>
            <a:r>
              <a:rPr lang="en-US" dirty="0"/>
              <a:t>Penalty assessed on some interest account when funds withdrawn before maturity, such as a certificate of deposit</a:t>
            </a:r>
          </a:p>
          <a:p>
            <a:pPr lvl="1"/>
            <a:r>
              <a:rPr lang="en-US" dirty="0"/>
              <a:t>Penalty subtracted from AGI as adjustment to income</a:t>
            </a:r>
          </a:p>
          <a:p>
            <a:pPr lvl="1"/>
            <a:r>
              <a:rPr lang="en-US" dirty="0"/>
              <a:t>Penalty located in box 2 Form 1099-INT or box 3 on </a:t>
            </a:r>
            <a:br>
              <a:rPr lang="en-US" dirty="0"/>
            </a:br>
            <a:r>
              <a:rPr lang="en-US" dirty="0"/>
              <a:t>Form 1099-OID</a:t>
            </a:r>
          </a:p>
          <a:p>
            <a:pPr lvl="1"/>
            <a:endParaRPr lang="en-US" dirty="0"/>
          </a:p>
        </p:txBody>
      </p:sp>
      <p:sp>
        <p:nvSpPr>
          <p:cNvPr id="5" name="Title 4"/>
          <p:cNvSpPr>
            <a:spLocks noGrp="1"/>
          </p:cNvSpPr>
          <p:nvPr>
            <p:ph type="title"/>
          </p:nvPr>
        </p:nvSpPr>
        <p:spPr/>
        <p:txBody>
          <a:bodyPr/>
          <a:lstStyle/>
          <a:p>
            <a:r>
              <a:rPr lang="en-US" dirty="0"/>
              <a:t>Interest Income Early Withdrawal Penalty</a:t>
            </a:r>
          </a:p>
        </p:txBody>
      </p:sp>
      <p:sp>
        <p:nvSpPr>
          <p:cNvPr id="6" name="Date Placeholder 5">
            <a:extLst>
              <a:ext uri="{FF2B5EF4-FFF2-40B4-BE49-F238E27FC236}">
                <a16:creationId xmlns:a16="http://schemas.microsoft.com/office/drawing/2014/main" id="{857DC4D7-D777-4DD5-B8E5-3A23C2A84B0F}"/>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178819092"/>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st0.pptx" id="{CC562863-BD57-406F-98B2-9724686E7091}" vid="{C13A453C-3A0E-4BA4-B766-C0BD3EBB30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NTTC</Template>
  <TotalTime>11</TotalTime>
  <Words>3388</Words>
  <Application>Microsoft Office PowerPoint</Application>
  <PresentationFormat>On-screen Show (4:3)</PresentationFormat>
  <Paragraphs>512</Paragraphs>
  <Slides>49</Slides>
  <Notes>49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Wingdings</vt:lpstr>
      <vt:lpstr>Default Theme</vt:lpstr>
      <vt:lpstr>Interest and Dividend Income</vt:lpstr>
      <vt:lpstr>Lesson Topics</vt:lpstr>
      <vt:lpstr>Interest Income</vt:lpstr>
      <vt:lpstr>Interest Income</vt:lpstr>
      <vt:lpstr>Interest Income</vt:lpstr>
      <vt:lpstr>OID Interest Income</vt:lpstr>
      <vt:lpstr>Interest Income</vt:lpstr>
      <vt:lpstr>Interest Income</vt:lpstr>
      <vt:lpstr>Interest Income Early Withdrawal Penalty</vt:lpstr>
      <vt:lpstr>1099 – INT</vt:lpstr>
      <vt:lpstr>Market Discount versus Bond Premium</vt:lpstr>
      <vt:lpstr>Market Discount</vt:lpstr>
      <vt:lpstr>Market Discount (cont.)</vt:lpstr>
      <vt:lpstr>Market Discount (cont.)</vt:lpstr>
      <vt:lpstr>Bond Premium</vt:lpstr>
      <vt:lpstr>Bond Premium (cont.)</vt:lpstr>
      <vt:lpstr>Bond Premium (cont.)</vt:lpstr>
      <vt:lpstr>Bond Premium Example</vt:lpstr>
      <vt:lpstr>T-Note Premium Example</vt:lpstr>
      <vt:lpstr>Tax-Exempt  Premium Example</vt:lpstr>
      <vt:lpstr>1099 – INT</vt:lpstr>
      <vt:lpstr>1099 – INT Out-of-Scope</vt:lpstr>
      <vt:lpstr>Interest Income – Sample Brokerage Statement</vt:lpstr>
      <vt:lpstr>Interview</vt:lpstr>
      <vt:lpstr>Interest Income Quiz</vt:lpstr>
      <vt:lpstr>Dividend Income</vt:lpstr>
      <vt:lpstr>Dividend Income </vt:lpstr>
      <vt:lpstr>Dividend Income</vt:lpstr>
      <vt:lpstr>Dividend Income</vt:lpstr>
      <vt:lpstr>Dividend Income</vt:lpstr>
      <vt:lpstr>Dividend Income</vt:lpstr>
      <vt:lpstr>1099-DIV</vt:lpstr>
      <vt:lpstr>1099-DIV Out-of-Scope</vt:lpstr>
      <vt:lpstr>Form 1099-DIV Brokerage Statement</vt:lpstr>
      <vt:lpstr>Dividend Income</vt:lpstr>
      <vt:lpstr>Dividend Income</vt:lpstr>
      <vt:lpstr>Net Investment Income Tax</vt:lpstr>
      <vt:lpstr>Interest or Dividend State Tax Withheld</vt:lpstr>
      <vt:lpstr>Private Activity Bond Interest</vt:lpstr>
      <vt:lpstr>Quality Review Interest and Dividend Income</vt:lpstr>
      <vt:lpstr>Quality Review Interest and Dividend Income</vt:lpstr>
      <vt:lpstr>Dividend Income Quiz</vt:lpstr>
      <vt:lpstr>Dividend Income Quiz</vt:lpstr>
      <vt:lpstr>Multiple Tax Forms – TIP</vt:lpstr>
      <vt:lpstr>Comprehensive Topics </vt:lpstr>
      <vt:lpstr>Seller-financed Mortgage Interest</vt:lpstr>
      <vt:lpstr>Foreign Account or Foreign Trusts</vt:lpstr>
      <vt:lpstr>Foreign Accounts or Specified Financial Assets</vt:lpstr>
      <vt:lpstr>Interest and Dividend Income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dc:title>
  <dc:creator>Al TP4F</dc:creator>
  <cp:lastModifiedBy>Al TP4F</cp:lastModifiedBy>
  <cp:revision>4</cp:revision>
  <dcterms:created xsi:type="dcterms:W3CDTF">2019-11-27T20:06:40Z</dcterms:created>
  <dcterms:modified xsi:type="dcterms:W3CDTF">2019-11-27T21:26:37Z</dcterms:modified>
</cp:coreProperties>
</file>